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6" r:id="rId1"/>
  </p:sldMasterIdLst>
  <p:notesMasterIdLst>
    <p:notesMasterId r:id="rId89"/>
  </p:notesMasterIdLst>
  <p:sldIdLst>
    <p:sldId id="256" r:id="rId2"/>
    <p:sldId id="381" r:id="rId3"/>
    <p:sldId id="257" r:id="rId4"/>
    <p:sldId id="376" r:id="rId5"/>
    <p:sldId id="377" r:id="rId6"/>
    <p:sldId id="378" r:id="rId7"/>
    <p:sldId id="258" r:id="rId8"/>
    <p:sldId id="268" r:id="rId9"/>
    <p:sldId id="274" r:id="rId10"/>
    <p:sldId id="263" r:id="rId11"/>
    <p:sldId id="379" r:id="rId12"/>
    <p:sldId id="380" r:id="rId13"/>
    <p:sldId id="260" r:id="rId14"/>
    <p:sldId id="298" r:id="rId15"/>
    <p:sldId id="272" r:id="rId16"/>
    <p:sldId id="259" r:id="rId17"/>
    <p:sldId id="270" r:id="rId18"/>
    <p:sldId id="271" r:id="rId19"/>
    <p:sldId id="299" r:id="rId20"/>
    <p:sldId id="300" r:id="rId21"/>
    <p:sldId id="301" r:id="rId22"/>
    <p:sldId id="382" r:id="rId23"/>
    <p:sldId id="264" r:id="rId24"/>
    <p:sldId id="383" r:id="rId25"/>
    <p:sldId id="384" r:id="rId26"/>
    <p:sldId id="385" r:id="rId27"/>
    <p:sldId id="265" r:id="rId28"/>
    <p:sldId id="266" r:id="rId29"/>
    <p:sldId id="262" r:id="rId30"/>
    <p:sldId id="307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50" r:id="rId39"/>
    <p:sldId id="327" r:id="rId40"/>
    <p:sldId id="335" r:id="rId41"/>
    <p:sldId id="386" r:id="rId42"/>
    <p:sldId id="306" r:id="rId43"/>
    <p:sldId id="308" r:id="rId44"/>
    <p:sldId id="309" r:id="rId45"/>
    <p:sldId id="387" r:id="rId46"/>
    <p:sldId id="388" r:id="rId47"/>
    <p:sldId id="331" r:id="rId48"/>
    <p:sldId id="330" r:id="rId49"/>
    <p:sldId id="389" r:id="rId50"/>
    <p:sldId id="334" r:id="rId51"/>
    <p:sldId id="332" r:id="rId52"/>
    <p:sldId id="336" r:id="rId53"/>
    <p:sldId id="329" r:id="rId54"/>
    <p:sldId id="333" r:id="rId55"/>
    <p:sldId id="340" r:id="rId56"/>
    <p:sldId id="343" r:id="rId57"/>
    <p:sldId id="342" r:id="rId58"/>
    <p:sldId id="346" r:id="rId59"/>
    <p:sldId id="358" r:id="rId60"/>
    <p:sldId id="361" r:id="rId61"/>
    <p:sldId id="348" r:id="rId62"/>
    <p:sldId id="362" r:id="rId63"/>
    <p:sldId id="363" r:id="rId64"/>
    <p:sldId id="390" r:id="rId65"/>
    <p:sldId id="391" r:id="rId66"/>
    <p:sldId id="392" r:id="rId67"/>
    <p:sldId id="393" r:id="rId68"/>
    <p:sldId id="394" r:id="rId69"/>
    <p:sldId id="395" r:id="rId70"/>
    <p:sldId id="397" r:id="rId71"/>
    <p:sldId id="399" r:id="rId72"/>
    <p:sldId id="341" r:id="rId73"/>
    <p:sldId id="364" r:id="rId74"/>
    <p:sldId id="365" r:id="rId75"/>
    <p:sldId id="366" r:id="rId76"/>
    <p:sldId id="367" r:id="rId77"/>
    <p:sldId id="368" r:id="rId78"/>
    <p:sldId id="370" r:id="rId79"/>
    <p:sldId id="407" r:id="rId80"/>
    <p:sldId id="398" r:id="rId81"/>
    <p:sldId id="400" r:id="rId82"/>
    <p:sldId id="404" r:id="rId83"/>
    <p:sldId id="401" r:id="rId84"/>
    <p:sldId id="408" r:id="rId85"/>
    <p:sldId id="402" r:id="rId86"/>
    <p:sldId id="405" r:id="rId87"/>
    <p:sldId id="406" r:id="rId88"/>
  </p:sldIdLst>
  <p:sldSz cx="12192000" cy="6858000"/>
  <p:notesSz cx="6858000" cy="9144000"/>
  <p:embeddedFontLst>
    <p:embeddedFont>
      <p:font typeface="고려대학교B" pitchFamily="18" charset="-127"/>
      <p:regular r:id="rId90"/>
    </p:embeddedFont>
    <p:embeddedFont>
      <p:font typeface="고려대학교M" pitchFamily="18" charset="-127"/>
      <p:regular r:id="rId91"/>
    </p:embeddedFont>
    <p:embeddedFont>
      <p:font typeface="Gill Sans MT" pitchFamily="34" charset="0"/>
      <p:regular r:id="rId92"/>
      <p:bold r:id="rId93"/>
      <p:italic r:id="rId94"/>
      <p:boldItalic r:id="rId95"/>
    </p:embeddedFont>
    <p:embeddedFont>
      <p:font typeface="휴먼매직체" pitchFamily="18" charset="-127"/>
      <p:regular r:id="rId96"/>
    </p:embeddedFont>
    <p:embeddedFont>
      <p:font typeface="Arial Narrow" pitchFamily="34" charset="0"/>
      <p:regular r:id="rId97"/>
      <p:bold r:id="rId98"/>
      <p:italic r:id="rId99"/>
      <p:boldItalic r:id="rId100"/>
    </p:embeddedFont>
    <p:embeddedFont>
      <p:font typeface="맑은 고딕" pitchFamily="50" charset="-127"/>
      <p:regular r:id="rId101"/>
      <p:bold r:id="rId102"/>
    </p:embeddedFont>
    <p:embeddedFont>
      <p:font typeface="Calibri" pitchFamily="34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7C815-611C-1542-ABC3-2A062723EAA6}" v="468" dt="2018-11-19T08:49:50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255"/>
    <p:restoredTop sz="94631"/>
  </p:normalViewPr>
  <p:slideViewPr>
    <p:cSldViewPr snapToGrid="0" snapToObjects="1">
      <p:cViewPr varScale="1">
        <p:scale>
          <a:sx n="116" d="100"/>
          <a:sy n="116" d="100"/>
        </p:scale>
        <p:origin x="-49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1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3.fntdata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4.fntdata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29649-3599-B84E-A6A9-BAFA3653B5B5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6EDF5-F4C2-0744-A299-EE6161AE2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281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286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66085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781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2064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고려대학교B" panose="02020603020101020101" pitchFamily="18" charset="-127"/>
                <a:ea typeface="고려대학교B" panose="02020603020101020101" pitchFamily="18" charset="-12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1pPr>
            <a:lvl2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2pPr>
            <a:lvl3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3pPr>
            <a:lvl4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4pPr>
            <a:lvl5pPr>
              <a:defRPr>
                <a:latin typeface="고려대학교M" panose="02020603020101020101" pitchFamily="18" charset="-127"/>
                <a:ea typeface="고려대학교M" panose="02020603020101020101" pitchFamily="18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27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96201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4825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784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61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733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96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1536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65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647568"/>
            <a:ext cx="8991600" cy="2850291"/>
          </a:xfrm>
        </p:spPr>
        <p:txBody>
          <a:bodyPr>
            <a:noAutofit/>
          </a:bodyPr>
          <a:lstStyle/>
          <a:p>
            <a:r>
              <a:rPr lang="ko-KR" altLang="en-US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자바 </a:t>
            </a:r>
            <a:r>
              <a:rPr lang="en-US" altLang="ko-KR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스윙 </a:t>
            </a:r>
            <a:r>
              <a:rPr lang="ko-KR" altLang="en-US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기초</a:t>
            </a:r>
            <a: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/>
            </a:r>
            <a:b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&amp;</a:t>
            </a:r>
            <a:br>
              <a:rPr lang="en-US" altLang="ko-KR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</a:br>
            <a:r>
              <a:rPr lang="ko-KR" altLang="en-US" sz="60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이벤트 처리</a:t>
            </a:r>
            <a:endParaRPr lang="en-US" sz="60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71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 smtClean="0"/>
              <a:t>Awt</a:t>
            </a:r>
            <a:r>
              <a:rPr lang="en-US" altLang="ko-KR" sz="5400" dirty="0" smtClean="0"/>
              <a:t>-swing </a:t>
            </a:r>
            <a:r>
              <a:rPr lang="ko-KR" altLang="en-US" sz="5400" dirty="0" err="1"/>
              <a:t>상속구조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r>
              <a:rPr lang="en-US" sz="3200" dirty="0"/>
              <a:t>Swing</a:t>
            </a:r>
            <a:r>
              <a:rPr lang="ko-KR" altLang="en-US" sz="3200" dirty="0"/>
              <a:t>은 </a:t>
            </a:r>
            <a:r>
              <a:rPr lang="en-US" sz="3200" dirty="0" smtClean="0"/>
              <a:t>AWT</a:t>
            </a:r>
            <a:r>
              <a:rPr lang="ko-KR" altLang="en-US" sz="3200" dirty="0" smtClean="0"/>
              <a:t>를 </a:t>
            </a:r>
            <a:r>
              <a:rPr lang="ko-KR" altLang="en-US" sz="3200" dirty="0"/>
              <a:t>상속받는다</a:t>
            </a:r>
            <a:endParaRPr lang="en-US" altLang="ko-KR" sz="3200" dirty="0"/>
          </a:p>
          <a:p>
            <a:r>
              <a:rPr lang="en-US" sz="3200" dirty="0"/>
              <a:t>Swing </a:t>
            </a:r>
            <a:r>
              <a:rPr lang="ko-KR" altLang="en-US" sz="3200" dirty="0"/>
              <a:t>패키지를 사용할 때 그래픽 처리를 위해 </a:t>
            </a:r>
            <a:r>
              <a:rPr lang="en-US" sz="3200" dirty="0"/>
              <a:t>ATW </a:t>
            </a:r>
            <a:r>
              <a:rPr lang="ko-KR" altLang="en-US" sz="3200" dirty="0"/>
              <a:t>패키지가 필요</a:t>
            </a:r>
            <a:endParaRPr lang="en-US" altLang="ko-KR" sz="3200" dirty="0"/>
          </a:p>
          <a:p>
            <a:r>
              <a:rPr lang="en-US" sz="3200" dirty="0" err="1"/>
              <a:t>LayoutManager</a:t>
            </a:r>
            <a:r>
              <a:rPr lang="ko-KR" altLang="en-US" sz="3200" dirty="0"/>
              <a:t>는 </a:t>
            </a:r>
            <a:r>
              <a:rPr lang="en-US" sz="3200" dirty="0" smtClean="0"/>
              <a:t>AWT </a:t>
            </a:r>
            <a:r>
              <a:rPr lang="ko-KR" altLang="en-US" sz="3200" dirty="0"/>
              <a:t>패키지에 속해있다</a:t>
            </a:r>
            <a:endParaRPr lang="en-US" altLang="ko-KR" sz="3200" dirty="0"/>
          </a:p>
          <a:p>
            <a:r>
              <a:rPr lang="en-US" altLang="ko-KR" sz="3200" dirty="0"/>
              <a:t>Swing</a:t>
            </a:r>
            <a:r>
              <a:rPr lang="ko-KR" altLang="en-US" sz="3200" dirty="0"/>
              <a:t>은 이벤트처리가 거의 필수적이기에 이벤트도 같이 </a:t>
            </a:r>
            <a:r>
              <a:rPr lang="en-US" sz="3200" dirty="0"/>
              <a:t>import </a:t>
            </a:r>
            <a:r>
              <a:rPr lang="ko-KR" altLang="en-US" sz="3200" dirty="0"/>
              <a:t>해야한다</a:t>
            </a:r>
            <a:endParaRPr lang="en-US" altLang="ko-KR" sz="3200" dirty="0"/>
          </a:p>
          <a:p>
            <a:pPr lvl="1"/>
            <a:r>
              <a:rPr lang="en-US" sz="2800" dirty="0"/>
              <a:t>import </a:t>
            </a:r>
            <a:r>
              <a:rPr lang="en-US" sz="2800" dirty="0" err="1"/>
              <a:t>java.awt</a:t>
            </a:r>
            <a:r>
              <a:rPr lang="en-US" sz="2800" dirty="0"/>
              <a:t>.*</a:t>
            </a:r>
          </a:p>
          <a:p>
            <a:pPr lvl="1"/>
            <a:r>
              <a:rPr lang="en-US" sz="2800" dirty="0"/>
              <a:t>import </a:t>
            </a:r>
            <a:r>
              <a:rPr lang="en-US" sz="2800" dirty="0" err="1"/>
              <a:t>javax.swing</a:t>
            </a:r>
            <a:r>
              <a:rPr lang="en-US" sz="2800" dirty="0"/>
              <a:t>.*</a:t>
            </a:r>
          </a:p>
        </p:txBody>
      </p:sp>
    </p:spTree>
    <p:extLst>
      <p:ext uri="{BB962C8B-B14F-4D97-AF65-F5344CB8AC3E}">
        <p14:creationId xmlns="" xmlns:p14="http://schemas.microsoft.com/office/powerpoint/2010/main" val="326022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Swing </a:t>
            </a:r>
            <a:r>
              <a:rPr lang="ko-KR" altLang="en-US" sz="5400" dirty="0" smtClean="0"/>
              <a:t>구성요소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2225719"/>
            <a:ext cx="10427960" cy="4339331"/>
          </a:xfrm>
        </p:spPr>
        <p:txBody>
          <a:bodyPr>
            <a:noAutofit/>
          </a:bodyPr>
          <a:lstStyle/>
          <a:p>
            <a:r>
              <a:rPr lang="ko-KR" altLang="en-US" sz="6000" dirty="0" smtClean="0"/>
              <a:t>컨테이너</a:t>
            </a:r>
            <a:r>
              <a:rPr lang="en-US" altLang="ko-KR" sz="6000" dirty="0" smtClean="0"/>
              <a:t>(Container)</a:t>
            </a:r>
          </a:p>
          <a:p>
            <a:r>
              <a:rPr lang="ko-KR" altLang="en-US" sz="6000" dirty="0" smtClean="0"/>
              <a:t>컴포넌트</a:t>
            </a:r>
            <a:r>
              <a:rPr lang="en-US" altLang="ko-KR" sz="6000" dirty="0" smtClean="0"/>
              <a:t>(Component)</a:t>
            </a:r>
          </a:p>
          <a:p>
            <a:r>
              <a:rPr lang="ko-KR" altLang="en-US" sz="6000" dirty="0" smtClean="0"/>
              <a:t>배치관리자</a:t>
            </a:r>
            <a:r>
              <a:rPr lang="en-US" altLang="ko-KR" sz="6000" dirty="0" smtClean="0"/>
              <a:t>(</a:t>
            </a:r>
            <a:r>
              <a:rPr lang="en-US" altLang="ko-KR" sz="6000" dirty="0" err="1" smtClean="0"/>
              <a:t>LayoutManager</a:t>
            </a:r>
            <a:r>
              <a:rPr lang="en-US" altLang="ko-KR" sz="6000" dirty="0" smtClean="0"/>
              <a:t>)</a:t>
            </a:r>
            <a:endParaRPr lang="en-US" sz="6000" dirty="0"/>
          </a:p>
        </p:txBody>
      </p:sp>
    </p:spTree>
    <p:extLst>
      <p:ext uri="{BB962C8B-B14F-4D97-AF65-F5344CB8AC3E}">
        <p14:creationId xmlns="" xmlns:p14="http://schemas.microsoft.com/office/powerpoint/2010/main" val="13671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Swing </a:t>
            </a:r>
            <a:r>
              <a:rPr lang="ko-KR" altLang="en-US" sz="5400" dirty="0" smtClean="0"/>
              <a:t>구성요소</a:t>
            </a:r>
            <a:endParaRPr lang="en-US" sz="5400" dirty="0"/>
          </a:p>
        </p:txBody>
      </p:sp>
      <p:pic>
        <p:nvPicPr>
          <p:cNvPr id="4" name="내용 개체 틀 3" descr="계산기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676" y="1845274"/>
            <a:ext cx="3473091" cy="4889157"/>
          </a:xfrm>
        </p:spPr>
      </p:pic>
    </p:spTree>
    <p:extLst>
      <p:ext uri="{BB962C8B-B14F-4D97-AF65-F5344CB8AC3E}">
        <p14:creationId xmlns="" xmlns:p14="http://schemas.microsoft.com/office/powerpoint/2010/main" val="13671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컨테이너</a:t>
            </a:r>
            <a:r>
              <a:rPr lang="en-US" altLang="ko-KR" sz="4000" dirty="0"/>
              <a:t> (</a:t>
            </a:r>
            <a:r>
              <a:rPr lang="en-US" altLang="ko-KR" sz="4000" dirty="0" smtClean="0"/>
              <a:t>container)</a:t>
            </a:r>
            <a:r>
              <a:rPr lang="ko-KR" altLang="en-US" sz="4000" dirty="0" smtClean="0"/>
              <a:t>와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컴포넌트</a:t>
            </a:r>
            <a:r>
              <a:rPr lang="en-US" altLang="ko-KR" sz="4000" dirty="0" smtClean="0"/>
              <a:t>(Component)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82" y="1995055"/>
            <a:ext cx="11895437" cy="486294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컨테이너</a:t>
            </a:r>
            <a:endParaRPr lang="en-US" altLang="ko-KR" sz="2800" dirty="0" smtClean="0"/>
          </a:p>
          <a:p>
            <a:r>
              <a:rPr lang="ko-KR" altLang="en-US" sz="2800" dirty="0" smtClean="0"/>
              <a:t>다른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컴포넌트를 포함할 수 있는 </a:t>
            </a:r>
            <a:r>
              <a:rPr lang="en-US" altLang="ko-KR" sz="2800" dirty="0"/>
              <a:t>GUI </a:t>
            </a:r>
            <a:r>
              <a:rPr lang="ko-KR" altLang="en-US" sz="2800" dirty="0"/>
              <a:t>컴포넌트</a:t>
            </a:r>
            <a:endParaRPr lang="en-US" altLang="ko-KR" sz="2800" dirty="0"/>
          </a:p>
          <a:p>
            <a:r>
              <a:rPr lang="ko-KR" altLang="en-US" sz="2800" dirty="0" err="1" smtClean="0"/>
              <a:t>창위에</a:t>
            </a:r>
            <a:r>
              <a:rPr lang="ko-KR" altLang="en-US" sz="2800" dirty="0" smtClean="0"/>
              <a:t> 창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컨테이너인 동시에 컴포넌트다</a:t>
            </a:r>
            <a:endParaRPr lang="en-US" altLang="ko-KR" sz="2800" dirty="0" smtClean="0"/>
          </a:p>
          <a:p>
            <a:r>
              <a:rPr lang="ko-KR" altLang="en-US" sz="2800" dirty="0" smtClean="0"/>
              <a:t>최상위 </a:t>
            </a:r>
            <a:r>
              <a:rPr lang="ko-KR" altLang="en-US" sz="2800" dirty="0"/>
              <a:t>컨테이너</a:t>
            </a:r>
            <a:endParaRPr lang="en-US" altLang="ko-KR" sz="2800" dirty="0"/>
          </a:p>
          <a:p>
            <a:pPr lvl="1"/>
            <a:r>
              <a:rPr lang="ko-KR" altLang="en-US" sz="2400" dirty="0"/>
              <a:t>다른 컨테이너에 포함되지 않고도 화면에 출력되며 독립적으로 존재 가능한 컨테이너</a:t>
            </a:r>
            <a:endParaRPr lang="en-US" altLang="ko-KR" sz="2400" dirty="0"/>
          </a:p>
          <a:p>
            <a:pPr lvl="2"/>
            <a:r>
              <a:rPr lang="en-US" altLang="ko-KR" sz="2400" dirty="0" smtClean="0"/>
              <a:t>EX) </a:t>
            </a:r>
            <a:r>
              <a:rPr lang="en-US" altLang="ko-KR" sz="2400" dirty="0" err="1"/>
              <a:t>JFrame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JDialog</a:t>
            </a:r>
            <a:r>
              <a:rPr lang="en-US" altLang="ko-KR" sz="2400" dirty="0"/>
              <a:t>, </a:t>
            </a:r>
            <a:r>
              <a:rPr lang="en-US" altLang="ko-KR" sz="2400" dirty="0" err="1" smtClean="0"/>
              <a:t>Japplet</a:t>
            </a:r>
            <a:endParaRPr lang="en-US" altLang="ko-KR" sz="2400" dirty="0" smtClean="0"/>
          </a:p>
          <a:p>
            <a:pPr>
              <a:buNone/>
            </a:pPr>
            <a:r>
              <a:rPr lang="ko-KR" altLang="en-US" sz="2800" dirty="0" smtClean="0"/>
              <a:t>컴포넌트</a:t>
            </a:r>
            <a:endParaRPr lang="en-US" altLang="ko-KR" sz="2800" dirty="0" smtClean="0"/>
          </a:p>
          <a:p>
            <a:r>
              <a:rPr lang="ko-KR" altLang="en-US" sz="2800" dirty="0" smtClean="0"/>
              <a:t>컨테이너에 포함 되어야만 화면에 출력 될 수 있는 </a:t>
            </a:r>
            <a:r>
              <a:rPr lang="en-US" altLang="ko-KR" sz="2800" dirty="0" smtClean="0"/>
              <a:t>GUI </a:t>
            </a:r>
            <a:r>
              <a:rPr lang="ko-KR" altLang="en-US" sz="2800" dirty="0" smtClean="0"/>
              <a:t>객체</a:t>
            </a:r>
            <a:endParaRPr lang="en-US" altLang="ko-KR" sz="2800" dirty="0" smtClean="0"/>
          </a:p>
          <a:p>
            <a:r>
              <a:rPr lang="ko-KR" altLang="en-US" sz="2800" dirty="0" smtClean="0"/>
              <a:t>다른 컴포넌트를 포함할 수 없는 순수 컴포넌트</a:t>
            </a:r>
            <a:endParaRPr lang="en-US" altLang="ko-KR" sz="2800" dirty="0" smtClean="0"/>
          </a:p>
          <a:p>
            <a:pPr lvl="2"/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671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컨테이너와 컴포넌트의 포함관계</a:t>
            </a:r>
            <a:endParaRPr lang="en-US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DAEBE52C-0722-364E-8BDB-58DBEDDB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모서리가 둥근 사각형 설명선 7">
            <a:extLst>
              <a:ext uri="{FF2B5EF4-FFF2-40B4-BE49-F238E27FC236}">
                <a16:creationId xmlns="" xmlns:a16="http://schemas.microsoft.com/office/drawing/2014/main" id="{0147BD6E-6E8D-404A-BBDC-C722195BB1AB}"/>
              </a:ext>
            </a:extLst>
          </p:cNvPr>
          <p:cNvSpPr/>
          <p:nvPr/>
        </p:nvSpPr>
        <p:spPr>
          <a:xfrm>
            <a:off x="2842793" y="5740027"/>
            <a:ext cx="6336704" cy="612648"/>
          </a:xfrm>
          <a:prstGeom prst="wedgeRoundRectCallout">
            <a:avLst>
              <a:gd name="adj1" fmla="val -16972"/>
              <a:gd name="adj2" fmla="val -50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최상위 컨테이너를 바닥에 깔고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그 위에 컨테이너를 놓고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다시 컴포넌트를 쌓아가는 방식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즉 </a:t>
            </a:r>
            <a:r>
              <a:rPr lang="ko-KR" altLang="en-US" sz="1200" dirty="0" err="1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레고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 블록을 쌓는 듯이 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프로그램을 작성한다</a:t>
            </a:r>
            <a:r>
              <a:rPr lang="en-US" altLang="ko-KR" sz="1200" dirty="0">
                <a:solidFill>
                  <a:schemeClr val="tx1"/>
                </a:solidFill>
                <a:latin typeface="고려대학교B" panose="02020603020101020101" pitchFamily="18" charset="-127"/>
                <a:ea typeface="고려대학교B" panose="020206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pic>
        <p:nvPicPr>
          <p:cNvPr id="7" name="그림 2">
            <a:extLst>
              <a:ext uri="{FF2B5EF4-FFF2-40B4-BE49-F238E27FC236}">
                <a16:creationId xmlns="" xmlns:a16="http://schemas.microsoft.com/office/drawing/2014/main" id="{A4902326-7061-CA4D-8F61-E8520C39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47" y="1874412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083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스윙 컴포넌트 예시</a:t>
            </a:r>
            <a:endParaRPr lang="en-US" sz="5400" dirty="0"/>
          </a:p>
        </p:txBody>
      </p:sp>
      <p:pic>
        <p:nvPicPr>
          <p:cNvPr id="4" name="그림 3" descr="JButton.png">
            <a:extLst>
              <a:ext uri="{FF2B5EF4-FFF2-40B4-BE49-F238E27FC236}">
                <a16:creationId xmlns="" xmlns:a16="http://schemas.microsoft.com/office/drawing/2014/main" id="{79F246EB-18FD-D847-9830-9BB4DF4E72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1619" y="2071515"/>
            <a:ext cx="571500" cy="26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6A7BAD3-7400-F646-A66E-6F1D6593044A}"/>
              </a:ext>
            </a:extLst>
          </p:cNvPr>
          <p:cNvSpPr txBox="1"/>
          <p:nvPr/>
        </p:nvSpPr>
        <p:spPr>
          <a:xfrm>
            <a:off x="1336823" y="2484754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>
            <a:extLst>
              <a:ext uri="{FF2B5EF4-FFF2-40B4-BE49-F238E27FC236}">
                <a16:creationId xmlns="" xmlns:a16="http://schemas.microsoft.com/office/drawing/2014/main" id="{44EADA31-2FA5-1046-9129-5F6B56664F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9385" y="1881174"/>
            <a:ext cx="1857375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52E23A7-5A51-674B-8462-5EC1582F7B8F}"/>
              </a:ext>
            </a:extLst>
          </p:cNvPr>
          <p:cNvSpPr txBox="1"/>
          <p:nvPr/>
        </p:nvSpPr>
        <p:spPr>
          <a:xfrm>
            <a:off x="3117751" y="2648753"/>
            <a:ext cx="98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>
            <a:extLst>
              <a:ext uri="{FF2B5EF4-FFF2-40B4-BE49-F238E27FC236}">
                <a16:creationId xmlns="" xmlns:a16="http://schemas.microsoft.com/office/drawing/2014/main" id="{1BF2AA84-428F-CC4B-9BCE-CFDA1F0C1EC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9936" y="4506847"/>
            <a:ext cx="161925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4C7F492-8D24-C34E-951C-3E98052F7C2E}"/>
              </a:ext>
            </a:extLst>
          </p:cNvPr>
          <p:cNvSpPr txBox="1"/>
          <p:nvPr/>
        </p:nvSpPr>
        <p:spPr>
          <a:xfrm>
            <a:off x="5519937" y="6379056"/>
            <a:ext cx="1070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>
            <a:extLst>
              <a:ext uri="{FF2B5EF4-FFF2-40B4-BE49-F238E27FC236}">
                <a16:creationId xmlns="" xmlns:a16="http://schemas.microsoft.com/office/drawing/2014/main" id="{0ECA481D-3551-8646-BCF7-3C97343B5AD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72264" y="4506848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>
            <a:extLst>
              <a:ext uri="{FF2B5EF4-FFF2-40B4-BE49-F238E27FC236}">
                <a16:creationId xmlns="" xmlns:a16="http://schemas.microsoft.com/office/drawing/2014/main" id="{533C24D9-0698-704A-B761-38EE6AAE8DF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1690" y="4578286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>
            <a:extLst>
              <a:ext uri="{FF2B5EF4-FFF2-40B4-BE49-F238E27FC236}">
                <a16:creationId xmlns="" xmlns:a16="http://schemas.microsoft.com/office/drawing/2014/main" id="{1F2561DE-114E-6B48-85F6-6DAB366992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15207" y="4649724"/>
            <a:ext cx="790575" cy="1552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4090CED-1DF5-4F4B-9976-3419547FFB0F}"/>
              </a:ext>
            </a:extLst>
          </p:cNvPr>
          <p:cNvSpPr txBox="1"/>
          <p:nvPr/>
        </p:nvSpPr>
        <p:spPr>
          <a:xfrm>
            <a:off x="8544272" y="6379056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>
            <a:extLst>
              <a:ext uri="{FF2B5EF4-FFF2-40B4-BE49-F238E27FC236}">
                <a16:creationId xmlns="" xmlns:a16="http://schemas.microsoft.com/office/drawing/2014/main" id="{21190F0F-181C-4B45-90AB-4743941312C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8128" y="1959798"/>
            <a:ext cx="2781300" cy="695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E6E0AB9-C249-0E4E-8F7D-B7A47B71BD21}"/>
              </a:ext>
            </a:extLst>
          </p:cNvPr>
          <p:cNvSpPr txBox="1"/>
          <p:nvPr/>
        </p:nvSpPr>
        <p:spPr>
          <a:xfrm>
            <a:off x="8328249" y="2679878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800B658-8612-3E48-BB1B-24A9D57F5545}"/>
              </a:ext>
            </a:extLst>
          </p:cNvPr>
          <p:cNvSpPr txBox="1"/>
          <p:nvPr/>
        </p:nvSpPr>
        <p:spPr>
          <a:xfrm>
            <a:off x="5558430" y="273421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그림 17" descr="JTextField.png">
            <a:extLst>
              <a:ext uri="{FF2B5EF4-FFF2-40B4-BE49-F238E27FC236}">
                <a16:creationId xmlns="" xmlns:a16="http://schemas.microsoft.com/office/drawing/2014/main" id="{41593BD8-1BD9-5044-BC61-BDF7A04F9AF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7528" y="3424466"/>
            <a:ext cx="3009900" cy="52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7CB21AD-4A68-8249-83B1-DAB79E36129C}"/>
              </a:ext>
            </a:extLst>
          </p:cNvPr>
          <p:cNvSpPr txBox="1"/>
          <p:nvPr/>
        </p:nvSpPr>
        <p:spPr>
          <a:xfrm>
            <a:off x="2783632" y="4072538"/>
            <a:ext cx="89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" name="그림 19" descr="JTextArea.png">
            <a:extLst>
              <a:ext uri="{FF2B5EF4-FFF2-40B4-BE49-F238E27FC236}">
                <a16:creationId xmlns="" xmlns:a16="http://schemas.microsoft.com/office/drawing/2014/main" id="{4551E29D-DAF0-C94F-9730-295AE73D2A6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3592" y="4722871"/>
            <a:ext cx="2114550" cy="1219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E7D4A54-C2B3-764F-A908-8FDC63D6814E}"/>
              </a:ext>
            </a:extLst>
          </p:cNvPr>
          <p:cNvSpPr txBox="1"/>
          <p:nvPr/>
        </p:nvSpPr>
        <p:spPr>
          <a:xfrm>
            <a:off x="2855640" y="5947008"/>
            <a:ext cx="897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1" name="그림 21" descr="JSpinner.png">
            <a:extLst>
              <a:ext uri="{FF2B5EF4-FFF2-40B4-BE49-F238E27FC236}">
                <a16:creationId xmlns="" xmlns:a16="http://schemas.microsoft.com/office/drawing/2014/main" id="{1A8F8774-B1E0-F947-821D-2D17C8B9922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52184" y="3424465"/>
            <a:ext cx="1885950" cy="266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E559A4B-2A0E-0046-91FD-647E58B45254}"/>
              </a:ext>
            </a:extLst>
          </p:cNvPr>
          <p:cNvSpPr txBox="1"/>
          <p:nvPr/>
        </p:nvSpPr>
        <p:spPr>
          <a:xfrm>
            <a:off x="8184233" y="378450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그림 23" descr="JPasswordField.png">
            <a:extLst>
              <a:ext uri="{FF2B5EF4-FFF2-40B4-BE49-F238E27FC236}">
                <a16:creationId xmlns="" xmlns:a16="http://schemas.microsoft.com/office/drawing/2014/main" id="{1ED51E8E-05EC-D44D-902C-6D55C28340B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59896" y="3424466"/>
            <a:ext cx="2247900" cy="2762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1032A8-A841-FE42-BA6E-032776164DA9}"/>
              </a:ext>
            </a:extLst>
          </p:cNvPr>
          <p:cNvSpPr txBox="1"/>
          <p:nvPr/>
        </p:nvSpPr>
        <p:spPr>
          <a:xfrm>
            <a:off x="5519936" y="385651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그림 15" descr="JRadioButton1.png">
            <a:extLst>
              <a:ext uri="{FF2B5EF4-FFF2-40B4-BE49-F238E27FC236}">
                <a16:creationId xmlns="" xmlns:a16="http://schemas.microsoft.com/office/drawing/2014/main" id="{9A1EE9FF-5ACE-734B-AC07-AF149F24787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75921" y="1887789"/>
            <a:ext cx="1762125" cy="685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228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3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9332" y="957929"/>
            <a:ext cx="110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7929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3953" y="1340769"/>
            <a:ext cx="78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0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8248" y="2780929"/>
            <a:ext cx="98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1944" y="5889502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JApplet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56240" y="5889502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3633" y="5889502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7569" y="1700809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55641" y="3068961"/>
            <a:ext cx="63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3513237"/>
            <a:ext cx="237626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463" y="3212977"/>
            <a:ext cx="23241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984501"/>
            <a:ext cx="23812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4574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7649" y="260649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49130" y="2395809"/>
            <a:ext cx="581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3504" y="3234463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4872" y="5910988"/>
            <a:ext cx="51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1936" y="6042775"/>
            <a:ext cx="194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09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264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3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8579" y="1849385"/>
            <a:ext cx="727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8783" y="4376718"/>
            <a:ext cx="1040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3952" y="1340769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4153" y="3995160"/>
            <a:ext cx="837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90" y="2601781"/>
            <a:ext cx="26098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66507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 smtClean="0"/>
              <a:t>배치 관리자</a:t>
            </a:r>
            <a:endParaRPr lang="en-US" sz="5400" dirty="0"/>
          </a:p>
        </p:txBody>
      </p:sp>
      <p:grpSp>
        <p:nvGrpSpPr>
          <p:cNvPr id="4" name="그룹 9">
            <a:extLst>
              <a:ext uri="{FF2B5EF4-FFF2-40B4-BE49-F238E27FC236}">
                <a16:creationId xmlns="" xmlns:a16="http://schemas.microsoft.com/office/drawing/2014/main" id="{927867F9-F828-944C-AE23-C5358047A43E}"/>
              </a:ext>
            </a:extLst>
          </p:cNvPr>
          <p:cNvGrpSpPr/>
          <p:nvPr/>
        </p:nvGrpSpPr>
        <p:grpSpPr>
          <a:xfrm>
            <a:off x="3633937" y="1986779"/>
            <a:ext cx="5122970" cy="4268624"/>
            <a:chOff x="1564877" y="1924804"/>
            <a:chExt cx="5122970" cy="4268624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D606E7A9-3951-BA40-921E-DC91E2F4B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7A39C24B-D4DF-824B-A305-D6AE13778E7F}"/>
                </a:ext>
              </a:extLst>
            </p:cNvPr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컨테이너</a:t>
              </a:r>
              <a:r>
                <a:rPr lang="en-US" altLang="ko-KR" sz="1400" dirty="0"/>
                <a:t>(Container)</a:t>
              </a:r>
              <a:endParaRPr lang="ko-KR" alt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F61C7CC-CB8C-BF43-B064-B5F5E57131A8}"/>
                </a:ext>
              </a:extLst>
            </p:cNvPr>
            <p:cNvSpPr txBox="1"/>
            <p:nvPr/>
          </p:nvSpPr>
          <p:spPr>
            <a:xfrm>
              <a:off x="5239565" y="4869160"/>
              <a:ext cx="14482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배치관리자</a:t>
              </a:r>
              <a:endParaRPr lang="en-US" altLang="ko-KR" sz="1400" dirty="0"/>
            </a:p>
            <a:p>
              <a:r>
                <a:rPr lang="en-US" altLang="ko-KR" sz="1400" dirty="0"/>
                <a:t>(Layout Manager)</a:t>
              </a:r>
              <a:endParaRPr lang="ko-KR" altLang="en-US" sz="1400" dirty="0"/>
            </a:p>
          </p:txBody>
        </p:sp>
        <p:sp>
          <p:nvSpPr>
            <p:cNvPr id="8" name="직사각형 5">
              <a:extLst>
                <a:ext uri="{FF2B5EF4-FFF2-40B4-BE49-F238E27FC236}">
                  <a16:creationId xmlns="" xmlns:a16="http://schemas.microsoft.com/office/drawing/2014/main" id="{3AFC6336-B8AC-F04C-85D1-F8FF786B40FB}"/>
                </a:ext>
              </a:extLst>
            </p:cNvPr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7">
              <a:extLst>
                <a:ext uri="{FF2B5EF4-FFF2-40B4-BE49-F238E27FC236}">
                  <a16:creationId xmlns="" xmlns:a16="http://schemas.microsoft.com/office/drawing/2014/main" id="{3DEAF707-BD2F-CF4F-A89E-9ABED440E645}"/>
                </a:ext>
              </a:extLst>
            </p:cNvPr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C5EE476-6564-8243-8244-BB681129D420}"/>
                </a:ext>
              </a:extLst>
            </p:cNvPr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74757C84-C66F-2C44-B26C-9FDF04C2376E}"/>
                </a:ext>
              </a:extLst>
            </p:cNvPr>
            <p:cNvSpPr txBox="1"/>
            <p:nvPr/>
          </p:nvSpPr>
          <p:spPr>
            <a:xfrm>
              <a:off x="3757366" y="5670208"/>
              <a:ext cx="11785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컴포넌트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(Component)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4934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8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장 자바 </a:t>
            </a:r>
            <a:r>
              <a:rPr lang="en-US" altLang="ko-KR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60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스윙 기초</a:t>
            </a:r>
            <a:endParaRPr lang="en-US" sz="60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711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Swing </a:t>
            </a:r>
            <a:r>
              <a:rPr lang="ko-KR" altLang="en-US" sz="5400" dirty="0" smtClean="0"/>
              <a:t>사용법 </a:t>
            </a:r>
            <a:r>
              <a:rPr lang="en-US" altLang="ko-KR" sz="5400" dirty="0" smtClean="0"/>
              <a:t>(1)-import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19" y="1995055"/>
            <a:ext cx="10543861" cy="4339331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altLang="ko-KR" sz="6000" dirty="0" smtClean="0"/>
              <a:t>import </a:t>
            </a:r>
            <a:r>
              <a:rPr lang="en-US" altLang="ko-KR" sz="6000" dirty="0"/>
              <a:t>java.awt.*; </a:t>
            </a:r>
            <a:endParaRPr lang="en-US" altLang="ko-KR" sz="6000" dirty="0" smtClean="0"/>
          </a:p>
          <a:p>
            <a:pPr lvl="1"/>
            <a:r>
              <a:rPr lang="en-US" altLang="ko-KR" sz="6000" dirty="0" smtClean="0"/>
              <a:t>import </a:t>
            </a:r>
            <a:r>
              <a:rPr lang="en-US" altLang="ko-KR" sz="6000" dirty="0" err="1" smtClean="0"/>
              <a:t>javax.swing</a:t>
            </a:r>
            <a:r>
              <a:rPr lang="en-US" altLang="ko-KR" sz="6000" dirty="0" smtClean="0"/>
              <a:t>.*; </a:t>
            </a:r>
            <a:r>
              <a:rPr lang="en-US" altLang="ko-KR" sz="6000" dirty="0"/>
              <a:t>		</a:t>
            </a:r>
            <a:endParaRPr lang="en-US" altLang="ko-KR" sz="6000" dirty="0" smtClean="0"/>
          </a:p>
          <a:p>
            <a:pPr lvl="1"/>
            <a:endParaRPr lang="ko-KR" altLang="en-US" sz="6000" dirty="0"/>
          </a:p>
          <a:p>
            <a:pPr lvl="1"/>
            <a:r>
              <a:rPr lang="en-US" altLang="ko-KR" sz="6000" dirty="0"/>
              <a:t>import </a:t>
            </a:r>
            <a:r>
              <a:rPr lang="en-US" altLang="ko-KR" sz="6000" dirty="0" err="1"/>
              <a:t>java.awt.event</a:t>
            </a:r>
            <a:r>
              <a:rPr lang="en-US" altLang="ko-KR" sz="6000" dirty="0"/>
              <a:t>.*; 	</a:t>
            </a:r>
            <a:endParaRPr lang="ko-KR" altLang="en-US" sz="6000" dirty="0" smtClean="0"/>
          </a:p>
          <a:p>
            <a:pPr lvl="1"/>
            <a:r>
              <a:rPr lang="en-US" altLang="ko-KR" sz="6000" dirty="0" smtClean="0"/>
              <a:t>import </a:t>
            </a:r>
            <a:r>
              <a:rPr lang="en-US" altLang="ko-KR" sz="6000" dirty="0" err="1"/>
              <a:t>javax.swing.event</a:t>
            </a:r>
            <a:r>
              <a:rPr lang="en-US" altLang="ko-KR" sz="6000" dirty="0"/>
              <a:t>.*; 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835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 smtClean="0"/>
              <a:t>Swing </a:t>
            </a:r>
            <a:r>
              <a:rPr lang="ko-KR" altLang="en-US" sz="4000" dirty="0" smtClean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63" y="1941395"/>
            <a:ext cx="11863617" cy="4214906"/>
          </a:xfrm>
        </p:spPr>
        <p:txBody>
          <a:bodyPr>
            <a:normAutofit/>
          </a:bodyPr>
          <a:lstStyle/>
          <a:p>
            <a:r>
              <a:rPr lang="en-US" altLang="ko-KR" sz="4800" dirty="0" err="1" smtClean="0"/>
              <a:t>JFrame</a:t>
            </a:r>
            <a:r>
              <a:rPr lang="en-US" altLang="ko-KR" sz="4800" dirty="0" smtClean="0"/>
              <a:t>=</a:t>
            </a:r>
            <a:r>
              <a:rPr lang="en-US" altLang="ko-KR" sz="4800" dirty="0" err="1" smtClean="0"/>
              <a:t>Frame+MenuBar+ContentPane</a:t>
            </a:r>
            <a:endParaRPr lang="en-US" altLang="ko-KR" sz="4800" dirty="0" smtClean="0"/>
          </a:p>
          <a:p>
            <a:pPr lvl="1"/>
            <a:r>
              <a:rPr lang="ko-KR" altLang="en-US" sz="4400" dirty="0" smtClean="0"/>
              <a:t>프레임 </a:t>
            </a:r>
            <a:r>
              <a:rPr lang="en-US" altLang="ko-KR" sz="4400" dirty="0"/>
              <a:t>– </a:t>
            </a:r>
            <a:r>
              <a:rPr lang="ko-KR" altLang="en-US" sz="4400" dirty="0"/>
              <a:t>스윙 프로그램의 기본 틀</a:t>
            </a:r>
            <a:endParaRPr lang="en-US" altLang="ko-KR" sz="4400" dirty="0"/>
          </a:p>
          <a:p>
            <a:pPr lvl="1"/>
            <a:r>
              <a:rPr lang="ko-KR" altLang="en-US" sz="4400" dirty="0" err="1"/>
              <a:t>메뉴바</a:t>
            </a:r>
            <a:r>
              <a:rPr lang="ko-KR" altLang="en-US" sz="4400" dirty="0"/>
              <a:t> </a:t>
            </a:r>
            <a:r>
              <a:rPr lang="en-US" altLang="ko-KR" sz="4400" dirty="0"/>
              <a:t>– </a:t>
            </a:r>
            <a:r>
              <a:rPr lang="ko-KR" altLang="en-US" sz="4400" dirty="0"/>
              <a:t>메뉴들이 부착되는 공간</a:t>
            </a:r>
            <a:endParaRPr lang="en-US" altLang="ko-KR" sz="4400" dirty="0"/>
          </a:p>
          <a:p>
            <a:pPr lvl="1"/>
            <a:r>
              <a:rPr lang="ko-KR" altLang="en-US" sz="4400" b="1" dirty="0" err="1">
                <a:solidFill>
                  <a:srgbClr val="0070C0"/>
                </a:solidFill>
              </a:rPr>
              <a:t>컨텐트팬</a:t>
            </a:r>
            <a:r>
              <a:rPr lang="ko-KR" altLang="en-US" sz="4400" b="1" dirty="0">
                <a:solidFill>
                  <a:srgbClr val="0070C0"/>
                </a:solidFill>
              </a:rPr>
              <a:t> </a:t>
            </a:r>
            <a:r>
              <a:rPr lang="en-US" altLang="ko-KR" sz="4400" b="1" dirty="0">
                <a:solidFill>
                  <a:srgbClr val="0070C0"/>
                </a:solidFill>
              </a:rPr>
              <a:t>– GUI </a:t>
            </a:r>
            <a:r>
              <a:rPr lang="ko-KR" altLang="en-US" sz="4400" b="1" dirty="0">
                <a:solidFill>
                  <a:srgbClr val="0070C0"/>
                </a:solidFill>
              </a:rPr>
              <a:t>컴포넌트들이 부착되는 공간</a:t>
            </a:r>
            <a:endParaRPr lang="en-US" altLang="ko-KR" sz="4400" b="1" dirty="0">
              <a:solidFill>
                <a:srgbClr val="0070C0"/>
              </a:solidFill>
            </a:endParaRPr>
          </a:p>
          <a:p>
            <a:endParaRPr lang="ko-KR" alt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764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 smtClean="0"/>
              <a:t>Swing </a:t>
            </a:r>
            <a:r>
              <a:rPr lang="ko-KR" altLang="en-US" sz="4000" dirty="0" smtClean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F24D28-7201-AE45-B031-0FFB0F68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18" y="3664674"/>
            <a:ext cx="4396430" cy="2963001"/>
          </a:xfrm>
          <a:prstGeom prst="rect">
            <a:avLst/>
          </a:prstGeom>
        </p:spPr>
      </p:pic>
      <p:sp>
        <p:nvSpPr>
          <p:cNvPr id="5" name="정육면체 23">
            <a:extLst>
              <a:ext uri="{FF2B5EF4-FFF2-40B4-BE49-F238E27FC236}">
                <a16:creationId xmlns="" xmlns:a16="http://schemas.microsoft.com/office/drawing/2014/main" id="{2D88CB06-79FA-4C47-9536-8A7106FB80F2}"/>
              </a:ext>
            </a:extLst>
          </p:cNvPr>
          <p:cNvSpPr/>
          <p:nvPr/>
        </p:nvSpPr>
        <p:spPr>
          <a:xfrm>
            <a:off x="6272311" y="2213241"/>
            <a:ext cx="4008612" cy="2996329"/>
          </a:xfrm>
          <a:prstGeom prst="cube">
            <a:avLst>
              <a:gd name="adj" fmla="val 4629"/>
            </a:avLst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Frame</a:t>
            </a:r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ko-KR" altLang="en-US" sz="1400"/>
          </a:p>
        </p:txBody>
      </p:sp>
      <p:sp>
        <p:nvSpPr>
          <p:cNvPr id="6" name="정육면체 24">
            <a:extLst>
              <a:ext uri="{FF2B5EF4-FFF2-40B4-BE49-F238E27FC236}">
                <a16:creationId xmlns="" xmlns:a16="http://schemas.microsoft.com/office/drawing/2014/main" id="{6D89A1A5-94F1-D943-AAD0-650A5ACBC142}"/>
              </a:ext>
            </a:extLst>
          </p:cNvPr>
          <p:cNvSpPr/>
          <p:nvPr/>
        </p:nvSpPr>
        <p:spPr>
          <a:xfrm>
            <a:off x="5843683" y="2856183"/>
            <a:ext cx="4008612" cy="2568283"/>
          </a:xfrm>
          <a:prstGeom prst="cube">
            <a:avLst>
              <a:gd name="adj" fmla="val 6245"/>
            </a:avLst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Content Pane</a:t>
            </a:r>
            <a:endParaRPr lang="ko-KR" altLang="en-US" sz="1400"/>
          </a:p>
        </p:txBody>
      </p:sp>
      <p:sp>
        <p:nvSpPr>
          <p:cNvPr id="7" name="정육면체 25">
            <a:extLst>
              <a:ext uri="{FF2B5EF4-FFF2-40B4-BE49-F238E27FC236}">
                <a16:creationId xmlns="" xmlns:a16="http://schemas.microsoft.com/office/drawing/2014/main" id="{212BB781-2DCD-0146-BFA1-E810290D3F0C}"/>
              </a:ext>
            </a:extLst>
          </p:cNvPr>
          <p:cNvSpPr/>
          <p:nvPr/>
        </p:nvSpPr>
        <p:spPr>
          <a:xfrm>
            <a:off x="5843683" y="2713307"/>
            <a:ext cx="4008612" cy="428047"/>
          </a:xfrm>
          <a:prstGeom prst="cube">
            <a:avLst>
              <a:gd name="adj" fmla="val 35549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Menu Bar</a:t>
            </a:r>
            <a:endParaRPr lang="ko-KR" altLang="en-US" sz="1400" dirty="0"/>
          </a:p>
        </p:txBody>
      </p:sp>
      <p:cxnSp>
        <p:nvCxnSpPr>
          <p:cNvPr id="8" name="직선 화살표 연결선 26">
            <a:extLst>
              <a:ext uri="{FF2B5EF4-FFF2-40B4-BE49-F238E27FC236}">
                <a16:creationId xmlns="" xmlns:a16="http://schemas.microsoft.com/office/drawing/2014/main" id="{45B957FD-9122-7E4C-BFDE-968151D818C0}"/>
              </a:ext>
            </a:extLst>
          </p:cNvPr>
          <p:cNvCxnSpPr>
            <a:cxnSpLocks/>
          </p:cNvCxnSpPr>
          <p:nvPr/>
        </p:nvCxnSpPr>
        <p:spPr>
          <a:xfrm flipV="1">
            <a:off x="4437770" y="2607164"/>
            <a:ext cx="4057203" cy="12462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27">
            <a:extLst>
              <a:ext uri="{FF2B5EF4-FFF2-40B4-BE49-F238E27FC236}">
                <a16:creationId xmlns="" xmlns:a16="http://schemas.microsoft.com/office/drawing/2014/main" id="{4181E1B0-9BB5-824B-A498-17239C80ED95}"/>
              </a:ext>
            </a:extLst>
          </p:cNvPr>
          <p:cNvCxnSpPr>
            <a:cxnSpLocks/>
          </p:cNvCxnSpPr>
          <p:nvPr/>
        </p:nvCxnSpPr>
        <p:spPr>
          <a:xfrm flipV="1">
            <a:off x="5101591" y="2968615"/>
            <a:ext cx="2836144" cy="1154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28">
            <a:extLst>
              <a:ext uri="{FF2B5EF4-FFF2-40B4-BE49-F238E27FC236}">
                <a16:creationId xmlns="" xmlns:a16="http://schemas.microsoft.com/office/drawing/2014/main" id="{72E58901-749A-1A4E-B42B-C0C668FF1016}"/>
              </a:ext>
            </a:extLst>
          </p:cNvPr>
          <p:cNvCxnSpPr>
            <a:cxnSpLocks/>
          </p:cNvCxnSpPr>
          <p:nvPr/>
        </p:nvCxnSpPr>
        <p:spPr>
          <a:xfrm flipV="1">
            <a:off x="5531014" y="3812213"/>
            <a:ext cx="2283785" cy="9380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86379AC-4589-A842-9FD6-A46960C0ED12}"/>
              </a:ext>
            </a:extLst>
          </p:cNvPr>
          <p:cNvSpPr txBox="1"/>
          <p:nvPr/>
        </p:nvSpPr>
        <p:spPr>
          <a:xfrm>
            <a:off x="8144902" y="2830115"/>
            <a:ext cx="954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메뉴바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282A98C-440D-9D45-9760-37F46859E700}"/>
              </a:ext>
            </a:extLst>
          </p:cNvPr>
          <p:cNvSpPr txBox="1"/>
          <p:nvPr/>
        </p:nvSpPr>
        <p:spPr>
          <a:xfrm>
            <a:off x="6689867" y="4525545"/>
            <a:ext cx="217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화면에 출력될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컴포넌트들이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부착되는 공간</a:t>
            </a:r>
          </a:p>
        </p:txBody>
      </p:sp>
      <p:sp>
        <p:nvSpPr>
          <p:cNvPr id="13" name="직사각형 32">
            <a:extLst>
              <a:ext uri="{FF2B5EF4-FFF2-40B4-BE49-F238E27FC236}">
                <a16:creationId xmlns="" xmlns:a16="http://schemas.microsoft.com/office/drawing/2014/main" id="{B071DDC2-98B1-B04D-B0DD-60D54425DF78}"/>
              </a:ext>
            </a:extLst>
          </p:cNvPr>
          <p:cNvSpPr/>
          <p:nvPr/>
        </p:nvSpPr>
        <p:spPr>
          <a:xfrm>
            <a:off x="5220748" y="2070365"/>
            <a:ext cx="5274489" cy="39594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EDA0B29-D772-0547-9104-5313F8405BBF}"/>
              </a:ext>
            </a:extLst>
          </p:cNvPr>
          <p:cNvSpPr txBox="1"/>
          <p:nvPr/>
        </p:nvSpPr>
        <p:spPr>
          <a:xfrm>
            <a:off x="8382104" y="1784615"/>
            <a:ext cx="101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JFrame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0DF9A22-9638-B942-9B88-874F6C512007}"/>
              </a:ext>
            </a:extLst>
          </p:cNvPr>
          <p:cNvSpPr txBox="1"/>
          <p:nvPr/>
        </p:nvSpPr>
        <p:spPr>
          <a:xfrm>
            <a:off x="6800402" y="2436308"/>
            <a:ext cx="2736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바를 가진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Frame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4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pPr lvl="2"/>
            <a:r>
              <a:rPr lang="en-US" altLang="ko-KR" sz="5400" dirty="0" err="1" smtClean="0"/>
              <a:t>setTitle</a:t>
            </a:r>
            <a:r>
              <a:rPr lang="en-US" altLang="ko-KR" sz="5400" dirty="0" smtClean="0"/>
              <a:t>(“I love you”);</a:t>
            </a:r>
          </a:p>
          <a:p>
            <a:pPr lvl="2"/>
            <a:r>
              <a:rPr lang="en-US" altLang="ko-KR" sz="5400" dirty="0" err="1" smtClean="0"/>
              <a:t>setSize</a:t>
            </a:r>
            <a:r>
              <a:rPr lang="en-US" altLang="ko-KR" sz="5400" dirty="0" smtClean="0"/>
              <a:t>(200,200</a:t>
            </a:r>
            <a:r>
              <a:rPr lang="en-US" altLang="ko-KR" sz="5400" dirty="0"/>
              <a:t>);</a:t>
            </a:r>
          </a:p>
          <a:p>
            <a:pPr lvl="2"/>
            <a:r>
              <a:rPr lang="en-US" altLang="ko-KR" sz="5400" dirty="0" err="1"/>
              <a:t>setVisible</a:t>
            </a:r>
            <a:r>
              <a:rPr lang="en-US" altLang="ko-KR" sz="5400" dirty="0"/>
              <a:t>(true</a:t>
            </a:r>
            <a:r>
              <a:rPr lang="en-US" altLang="ko-KR" sz="5400" dirty="0" smtClean="0"/>
              <a:t>);</a:t>
            </a:r>
          </a:p>
          <a:p>
            <a:pPr lvl="2"/>
            <a:r>
              <a:rPr lang="en-US" altLang="ko-KR" sz="5400" dirty="0" smtClean="0"/>
              <a:t>//</a:t>
            </a:r>
            <a:r>
              <a:rPr lang="en-US" altLang="ko-KR" sz="5400" dirty="0" err="1" smtClean="0"/>
              <a:t>setBackground</a:t>
            </a:r>
            <a:r>
              <a:rPr lang="en-US" altLang="ko-KR" sz="5400" dirty="0" smtClean="0"/>
              <a:t>(</a:t>
            </a:r>
            <a:r>
              <a:rPr lang="en-US" altLang="ko-KR" sz="5400" dirty="0" err="1" smtClean="0"/>
              <a:t>Color.blue</a:t>
            </a:r>
            <a:r>
              <a:rPr lang="en-US" altLang="ko-KR" sz="5400" dirty="0" smtClean="0"/>
              <a:t>);</a:t>
            </a:r>
            <a:endParaRPr lang="en-US" altLang="ko-KR" sz="5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98350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 smtClean="0"/>
              <a:t>(2)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 최상위 컨테이너 만들기</a:t>
            </a:r>
            <a:r>
              <a:rPr lang="en-US" altLang="ko-KR" sz="4000" dirty="0" smtClean="0"/>
              <a:t>-</a:t>
            </a:r>
            <a:r>
              <a:rPr lang="ko-KR" altLang="en-US" sz="4000" dirty="0" smtClean="0"/>
              <a:t>사전지식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3" y="2660822"/>
            <a:ext cx="12084907" cy="4963297"/>
          </a:xfrm>
        </p:spPr>
        <p:txBody>
          <a:bodyPr>
            <a:noAutofit/>
          </a:bodyPr>
          <a:lstStyle/>
          <a:p>
            <a:r>
              <a:rPr lang="ko-KR" altLang="en-US" sz="8000" dirty="0" smtClean="0"/>
              <a:t>객체생성</a:t>
            </a:r>
            <a:r>
              <a:rPr lang="en-US" altLang="ko-KR" sz="8000" dirty="0" smtClean="0"/>
              <a:t>: </a:t>
            </a:r>
            <a:r>
              <a:rPr lang="ko-KR" altLang="en-US" sz="8000" dirty="0" smtClean="0"/>
              <a:t>예제 </a:t>
            </a:r>
            <a:r>
              <a:rPr lang="en-US" altLang="ko-KR" sz="8000" dirty="0" smtClean="0"/>
              <a:t>08_00</a:t>
            </a:r>
          </a:p>
          <a:p>
            <a:r>
              <a:rPr lang="ko-KR" altLang="en-US" sz="8000" dirty="0" smtClean="0"/>
              <a:t>상속과 </a:t>
            </a:r>
            <a:r>
              <a:rPr lang="ko-KR" altLang="en-US" sz="8000" dirty="0" err="1" smtClean="0"/>
              <a:t>생성자</a:t>
            </a:r>
            <a:r>
              <a:rPr lang="en-US" altLang="ko-KR" sz="8000" dirty="0" smtClean="0"/>
              <a:t>: </a:t>
            </a:r>
            <a:r>
              <a:rPr lang="ko-KR" altLang="en-US" sz="8000" dirty="0" smtClean="0"/>
              <a:t>예제 </a:t>
            </a:r>
            <a:r>
              <a:rPr lang="en-US" altLang="ko-KR" sz="8000" dirty="0" smtClean="0"/>
              <a:t>08_01</a:t>
            </a:r>
            <a:endParaRPr lang="en-US" sz="8000" dirty="0"/>
          </a:p>
        </p:txBody>
      </p:sp>
    </p:spTree>
    <p:extLst>
      <p:ext uri="{BB962C8B-B14F-4D97-AF65-F5344CB8AC3E}">
        <p14:creationId xmlns="" xmlns:p14="http://schemas.microsoft.com/office/powerpoint/2010/main" val="98350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 err="1" smtClean="0"/>
              <a:t>프래임에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컴포넌트 </a:t>
            </a:r>
            <a:r>
              <a:rPr lang="ko-KR" altLang="en-US" sz="6000" dirty="0" smtClean="0"/>
              <a:t>생성</a:t>
            </a:r>
            <a:endParaRPr lang="en-US" altLang="ko-KR" sz="6000" dirty="0" smtClean="0"/>
          </a:p>
          <a:p>
            <a:r>
              <a:rPr lang="en-US" altLang="ko-KR" sz="6000" dirty="0" err="1" smtClean="0"/>
              <a:t>ContentPane</a:t>
            </a:r>
            <a:r>
              <a:rPr lang="en-US" altLang="ko-KR" sz="6000" dirty="0" smtClean="0"/>
              <a:t> ?</a:t>
            </a:r>
          </a:p>
          <a:p>
            <a:r>
              <a:rPr lang="en-US" altLang="ko-KR" sz="6000" dirty="0" err="1" smtClean="0"/>
              <a:t>setLayout</a:t>
            </a:r>
            <a:r>
              <a:rPr lang="en-US" altLang="ko-KR" sz="6000" dirty="0" smtClean="0"/>
              <a:t>();</a:t>
            </a:r>
          </a:p>
          <a:p>
            <a:r>
              <a:rPr lang="en-US" altLang="ko-KR" sz="6000" dirty="0" smtClean="0"/>
              <a:t>add();</a:t>
            </a:r>
          </a:p>
          <a:p>
            <a:pPr>
              <a:buNone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CF6EC2-E600-8849-AE9B-B3F038FD96E5}"/>
              </a:ext>
            </a:extLst>
          </p:cNvPr>
          <p:cNvSpPr txBox="1"/>
          <p:nvPr/>
        </p:nvSpPr>
        <p:spPr>
          <a:xfrm>
            <a:off x="6253529" y="2726724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c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frame.getContentPane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//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직접 컴포넌트 부착</a:t>
            </a:r>
          </a:p>
        </p:txBody>
      </p:sp>
      <p:sp>
        <p:nvSpPr>
          <p:cNvPr id="10" name="자유형 2">
            <a:extLst>
              <a:ext uri="{FF2B5EF4-FFF2-40B4-BE49-F238E27FC236}">
                <a16:creationId xmlns="" xmlns:a16="http://schemas.microsoft.com/office/drawing/2014/main" id="{618821FB-3998-3C49-A054-2CF91F254D5A}"/>
              </a:ext>
            </a:extLst>
          </p:cNvPr>
          <p:cNvSpPr/>
          <p:nvPr/>
        </p:nvSpPr>
        <p:spPr>
          <a:xfrm>
            <a:off x="5132172" y="2968933"/>
            <a:ext cx="1121357" cy="391887"/>
          </a:xfrm>
          <a:custGeom>
            <a:avLst/>
            <a:gdLst>
              <a:gd name="connsiteX0" fmla="*/ 0 w 2160494"/>
              <a:gd name="connsiteY0" fmla="*/ 134471 h 134471"/>
              <a:gd name="connsiteX1" fmla="*/ 2160494 w 2160494"/>
              <a:gd name="connsiteY1" fmla="*/ 0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0494" h="134471">
                <a:moveTo>
                  <a:pt x="0" y="134471"/>
                </a:moveTo>
                <a:lnTo>
                  <a:pt x="216049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2D4B371-6801-FD4C-93F3-62EE652DB5DA}"/>
              </a:ext>
            </a:extLst>
          </p:cNvPr>
          <p:cNvSpPr txBox="1"/>
          <p:nvPr/>
        </p:nvSpPr>
        <p:spPr>
          <a:xfrm>
            <a:off x="6442999" y="4238250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프레임이 버튼 컴포넌트를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대신 부착</a:t>
            </a:r>
          </a:p>
        </p:txBody>
      </p:sp>
      <p:sp>
        <p:nvSpPr>
          <p:cNvPr id="12" name="자유형 11">
            <a:extLst>
              <a:ext uri="{FF2B5EF4-FFF2-40B4-BE49-F238E27FC236}">
                <a16:creationId xmlns="" xmlns:a16="http://schemas.microsoft.com/office/drawing/2014/main" id="{13355694-0235-A14B-9CA2-C53790C1C9E3}"/>
              </a:ext>
            </a:extLst>
          </p:cNvPr>
          <p:cNvSpPr/>
          <p:nvPr/>
        </p:nvSpPr>
        <p:spPr>
          <a:xfrm>
            <a:off x="5879783" y="4015941"/>
            <a:ext cx="563216" cy="523220"/>
          </a:xfrm>
          <a:custGeom>
            <a:avLst/>
            <a:gdLst>
              <a:gd name="connsiteX0" fmla="*/ 0 w 2294965"/>
              <a:gd name="connsiteY0" fmla="*/ 0 h 484094"/>
              <a:gd name="connsiteX1" fmla="*/ 2294965 w 2294965"/>
              <a:gd name="connsiteY1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4965" h="484094">
                <a:moveTo>
                  <a:pt x="0" y="0"/>
                </a:moveTo>
                <a:lnTo>
                  <a:pt x="2294965" y="484094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302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 err="1" smtClean="0"/>
              <a:t>프래임에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961" y="2809094"/>
            <a:ext cx="10427960" cy="2008534"/>
          </a:xfrm>
        </p:spPr>
        <p:txBody>
          <a:bodyPr>
            <a:normAutofit/>
          </a:bodyPr>
          <a:lstStyle/>
          <a:p>
            <a:r>
              <a:rPr lang="en-US" altLang="ko-KR" sz="4800" dirty="0" err="1" smtClean="0"/>
              <a:t>ContentPane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사용 </a:t>
            </a:r>
            <a:r>
              <a:rPr lang="en-US" altLang="ko-KR" sz="4800" dirty="0" smtClean="0"/>
              <a:t>: </a:t>
            </a:r>
            <a:r>
              <a:rPr lang="ko-KR" altLang="en-US" sz="4800" dirty="0" smtClean="0"/>
              <a:t>예제 </a:t>
            </a:r>
            <a:r>
              <a:rPr lang="en-US" altLang="ko-KR" sz="4800" dirty="0" smtClean="0"/>
              <a:t>08_02</a:t>
            </a:r>
          </a:p>
          <a:p>
            <a:r>
              <a:rPr lang="en-US" altLang="ko-KR" sz="4800" dirty="0" err="1" smtClean="0"/>
              <a:t>ContentPane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미사용</a:t>
            </a:r>
            <a:r>
              <a:rPr lang="en-US" altLang="ko-KR" sz="4800" dirty="0" smtClean="0"/>
              <a:t> : </a:t>
            </a:r>
            <a:r>
              <a:rPr lang="ko-KR" altLang="en-US" sz="4800" dirty="0" smtClean="0"/>
              <a:t>예제 </a:t>
            </a:r>
            <a:r>
              <a:rPr lang="en-US" altLang="ko-KR" sz="4800" dirty="0" smtClean="0"/>
              <a:t>08_03</a:t>
            </a:r>
          </a:p>
          <a:p>
            <a:pPr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20302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(3</a:t>
            </a:r>
            <a:r>
              <a:rPr lang="en-US" altLang="ko-KR" sz="4000" dirty="0" smtClean="0"/>
              <a:t>)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 smtClean="0"/>
              <a:t>프레임에 </a:t>
            </a:r>
            <a:r>
              <a:rPr lang="ko-KR" altLang="en-US" sz="4000" dirty="0"/>
              <a:t>컴포넌트 붙이기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r>
              <a:rPr lang="en-US" altLang="ko-KR" sz="4400" dirty="0" err="1" smtClean="0"/>
              <a:t>ContentPane</a:t>
            </a:r>
            <a:r>
              <a:rPr lang="en-US" altLang="ko-KR" sz="4400" dirty="0"/>
              <a:t>: </a:t>
            </a:r>
            <a:r>
              <a:rPr lang="ko-KR" altLang="en-US" sz="4400" dirty="0"/>
              <a:t>좋다 </a:t>
            </a:r>
            <a:r>
              <a:rPr lang="en-US" altLang="ko-KR" sz="4400" dirty="0"/>
              <a:t>vs </a:t>
            </a:r>
            <a:r>
              <a:rPr lang="ko-KR" altLang="en-US" sz="4400" dirty="0"/>
              <a:t>안 좋다</a:t>
            </a:r>
            <a:endParaRPr lang="en-US" altLang="ko-KR" sz="4400" dirty="0"/>
          </a:p>
          <a:p>
            <a:pPr lvl="1"/>
            <a:r>
              <a:rPr lang="ko-KR" altLang="en-US" sz="4000" dirty="0"/>
              <a:t>좋다</a:t>
            </a:r>
            <a:r>
              <a:rPr lang="en-US" altLang="ko-KR" sz="4000" dirty="0"/>
              <a:t>:</a:t>
            </a:r>
            <a:r>
              <a:rPr lang="ko-KR" altLang="en-US" sz="4000" dirty="0"/>
              <a:t> 다루는 능력이 필요하다</a:t>
            </a:r>
            <a:r>
              <a:rPr lang="en-US" altLang="ko-KR" sz="4000" dirty="0"/>
              <a:t>.</a:t>
            </a:r>
            <a:r>
              <a:rPr lang="ko-KR" altLang="en-US" sz="4000" dirty="0"/>
              <a:t> 컴포넌트의 부모는 프레임이 아닌 </a:t>
            </a:r>
            <a:r>
              <a:rPr lang="ko-KR" altLang="en-US" sz="4000" dirty="0" err="1"/>
              <a:t>컨텐트팬임을</a:t>
            </a:r>
            <a:r>
              <a:rPr lang="ko-KR" altLang="en-US" sz="4000" dirty="0"/>
              <a:t> 알아야함</a:t>
            </a:r>
            <a:endParaRPr lang="en-US" sz="4000" dirty="0"/>
          </a:p>
          <a:p>
            <a:pPr lvl="1"/>
            <a:r>
              <a:rPr lang="ko-KR" altLang="en-US" sz="4000" dirty="0"/>
              <a:t>안 좋다</a:t>
            </a:r>
            <a:r>
              <a:rPr lang="en-US" altLang="ko-KR" sz="4000" dirty="0"/>
              <a:t>:</a:t>
            </a:r>
            <a:r>
              <a:rPr lang="ko-KR" altLang="en-US" sz="4000" dirty="0"/>
              <a:t> 이미 쉽게 자바에서 지원하는 기능을 굳이 마다할 필요 없음</a:t>
            </a:r>
            <a:r>
              <a:rPr lang="en-US" altLang="ko-KR" sz="4000" dirty="0"/>
              <a:t>. </a:t>
            </a:r>
            <a:r>
              <a:rPr lang="ko-KR" altLang="en-US" sz="4000" dirty="0"/>
              <a:t>오히려 사용하지 않는 것이 낭비</a:t>
            </a:r>
            <a:r>
              <a:rPr lang="en-US" altLang="ko-KR" sz="4000" dirty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20302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4000" dirty="0"/>
              <a:t>Swing </a:t>
            </a:r>
            <a:r>
              <a:rPr lang="ko-KR" altLang="en-US" sz="4000" dirty="0"/>
              <a:t>사용 방법 </a:t>
            </a:r>
            <a:r>
              <a:rPr lang="en-US" altLang="ko-KR" sz="4000" dirty="0"/>
              <a:t>(4</a:t>
            </a:r>
            <a:r>
              <a:rPr lang="en-US" altLang="ko-KR" sz="4000" dirty="0" smtClean="0"/>
              <a:t>)</a:t>
            </a:r>
            <a:br>
              <a:rPr lang="en-US" altLang="ko-KR" sz="4000" dirty="0" smtClean="0"/>
            </a:br>
            <a:r>
              <a:rPr lang="ko-KR" altLang="en-US" sz="4000" dirty="0" smtClean="0"/>
              <a:t>스윙 </a:t>
            </a:r>
            <a:r>
              <a:rPr lang="ko-KR" altLang="en-US" sz="4000" dirty="0"/>
              <a:t>종료 처리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dirty="0"/>
              <a:t>응용프로그램 내에서 스스로 종료하는 방법</a:t>
            </a:r>
            <a:endParaRPr lang="en-US" altLang="ko-KR" dirty="0"/>
          </a:p>
          <a:p>
            <a:pPr lvl="1"/>
            <a:r>
              <a:rPr lang="ko-KR" altLang="en-US" dirty="0"/>
              <a:t>언제 어디서나 무조건 종료</a:t>
            </a:r>
            <a:endParaRPr lang="en-US" altLang="ko-KR" b="1" dirty="0"/>
          </a:p>
          <a:p>
            <a:r>
              <a:rPr lang="ko-KR" altLang="en-US" b="1" dirty="0"/>
              <a:t>프레임의 오른쪽 상단의 </a:t>
            </a:r>
            <a:r>
              <a:rPr lang="ko-KR" altLang="en-US" b="1" dirty="0" err="1"/>
              <a:t>종료버튼</a:t>
            </a:r>
            <a:r>
              <a:rPr lang="en-US" altLang="ko-KR" b="1" dirty="0"/>
              <a:t>(X)</a:t>
            </a:r>
            <a:r>
              <a:rPr lang="ko-KR" altLang="en-US" b="1" dirty="0"/>
              <a:t>이 </a:t>
            </a:r>
            <a:r>
              <a:rPr lang="ko-KR" altLang="en-US" b="1" dirty="0" err="1"/>
              <a:t>클릭되면</a:t>
            </a:r>
            <a:r>
              <a:rPr lang="ko-KR" altLang="en-US" b="1" dirty="0"/>
              <a:t> 어떤 일이 일어나는가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프레임 종료</a:t>
            </a:r>
            <a:r>
              <a:rPr lang="en-US" altLang="ko-KR" dirty="0"/>
              <a:t>,</a:t>
            </a:r>
            <a:r>
              <a:rPr lang="ko-KR" altLang="en-US" dirty="0"/>
              <a:t> 프레임 윈도우를 닫음</a:t>
            </a:r>
            <a:endParaRPr lang="en-US" altLang="ko-KR" dirty="0"/>
          </a:p>
          <a:p>
            <a:pPr lvl="2"/>
            <a:r>
              <a:rPr lang="ko-KR" altLang="en-US" sz="1400" dirty="0"/>
              <a:t>프레임이 화면에서 보이지 않게 됨</a:t>
            </a:r>
            <a:endParaRPr lang="en-US" altLang="ko-KR" sz="1400" dirty="0"/>
          </a:p>
          <a:p>
            <a:pPr lvl="1"/>
            <a:r>
              <a:rPr lang="ko-KR" altLang="en-US" dirty="0"/>
              <a:t>프레임이 보이지 않게 되지만 응용프로그램이 종료한 것 아님</a:t>
            </a:r>
            <a:endParaRPr lang="en-US" altLang="ko-KR" dirty="0"/>
          </a:p>
          <a:p>
            <a:pPr lvl="2"/>
            <a:r>
              <a:rPr lang="ko-KR" altLang="en-US" sz="1400" dirty="0"/>
              <a:t>키보드나 마우스 입력을 받지 못함</a:t>
            </a:r>
            <a:endParaRPr lang="en-US" altLang="ko-KR" sz="1400" dirty="0"/>
          </a:p>
          <a:p>
            <a:pPr lvl="2"/>
            <a:r>
              <a:rPr lang="ko-KR" altLang="en-US" sz="1400" dirty="0"/>
              <a:t>다시 </a:t>
            </a:r>
            <a:r>
              <a:rPr lang="en-US" altLang="ko-KR" sz="1400" b="1" dirty="0" err="1">
                <a:solidFill>
                  <a:srgbClr val="0070C0"/>
                </a:solidFill>
              </a:rPr>
              <a:t>setVisible</a:t>
            </a:r>
            <a:r>
              <a:rPr lang="en-US" altLang="ko-KR" sz="1400" b="1" dirty="0">
                <a:solidFill>
                  <a:srgbClr val="0070C0"/>
                </a:solidFill>
              </a:rPr>
              <a:t>(true)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호출하면</a:t>
            </a:r>
            <a:r>
              <a:rPr lang="en-US" altLang="ko-KR" sz="1400" dirty="0"/>
              <a:t>,</a:t>
            </a:r>
            <a:r>
              <a:rPr lang="ko-KR" altLang="en-US" sz="1400" dirty="0"/>
              <a:t> 보이게 되고 이전 </a:t>
            </a:r>
            <a:r>
              <a:rPr lang="ko-KR" altLang="en-US" sz="1400" dirty="0" err="1"/>
              <a:t>처럼</a:t>
            </a:r>
            <a:r>
              <a:rPr lang="ko-KR" altLang="en-US" sz="1400" dirty="0"/>
              <a:t> 작동함</a:t>
            </a:r>
            <a:endParaRPr lang="en-US" altLang="ko-KR" dirty="0"/>
          </a:p>
          <a:p>
            <a:r>
              <a:rPr lang="ko-KR" altLang="en-US" dirty="0"/>
              <a:t>프레임 </a:t>
            </a:r>
            <a:r>
              <a:rPr lang="ko-KR" altLang="en-US" dirty="0" err="1"/>
              <a:t>종료버튼이</a:t>
            </a:r>
            <a:r>
              <a:rPr lang="ko-KR" altLang="en-US" dirty="0"/>
              <a:t> </a:t>
            </a:r>
            <a:r>
              <a:rPr lang="ko-KR" altLang="en-US" dirty="0" err="1"/>
              <a:t>클릭될</a:t>
            </a:r>
            <a:r>
              <a:rPr lang="ko-KR" altLang="en-US" dirty="0"/>
              <a:t> 때</a:t>
            </a:r>
            <a:r>
              <a:rPr lang="en-US" altLang="ko-KR" dirty="0"/>
              <a:t>,</a:t>
            </a:r>
            <a:r>
              <a:rPr lang="ko-KR" altLang="en-US" dirty="0"/>
              <a:t> 프레임과 함께 프로그램을 종료시키는 방법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5" name="직사각형 3">
            <a:extLst>
              <a:ext uri="{FF2B5EF4-FFF2-40B4-BE49-F238E27FC236}">
                <a16:creationId xmlns="" xmlns:a16="http://schemas.microsoft.com/office/drawing/2014/main" id="{AD13B6E2-C7E4-E949-96E0-7BBE2E90C6FD}"/>
              </a:ext>
            </a:extLst>
          </p:cNvPr>
          <p:cNvSpPr/>
          <p:nvPr/>
        </p:nvSpPr>
        <p:spPr>
          <a:xfrm>
            <a:off x="4039497" y="2405534"/>
            <a:ext cx="193601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System.exit</a:t>
            </a:r>
            <a:r>
              <a:rPr lang="en-US" altLang="ko-KR" sz="1400" dirty="0"/>
              <a:t>(0);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BE8C94F-0F8C-8246-B621-9D64906B9A03}"/>
              </a:ext>
            </a:extLst>
          </p:cNvPr>
          <p:cNvSpPr/>
          <p:nvPr/>
        </p:nvSpPr>
        <p:spPr>
          <a:xfrm>
            <a:off x="1232585" y="5385092"/>
            <a:ext cx="63904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frame.setDefaultCloseOperation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JFrame.EXIT_ON_CLOSE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375493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배치 관리자 </a:t>
            </a:r>
            <a:r>
              <a:rPr lang="en-US" altLang="ko-KR" sz="4800" dirty="0"/>
              <a:t>(Layout Manager)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대표 유형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컴포넌트가 삽입되는 순서대로 왼쪽에서 오른쪽으로</a:t>
            </a:r>
            <a:r>
              <a:rPr lang="en-US" altLang="ko-KR" dirty="0"/>
              <a:t>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2"/>
            <a:r>
              <a:rPr lang="ko-KR" altLang="en-US" dirty="0"/>
              <a:t>배치할 공간이 없으면 아래로 내려와서 반복한다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컨테이너의 공간을 동</a:t>
            </a:r>
            <a:r>
              <a:rPr lang="en-US" altLang="ko-KR" dirty="0"/>
              <a:t>(EAST), </a:t>
            </a:r>
            <a:r>
              <a:rPr lang="ko-KR" altLang="en-US" dirty="0"/>
              <a:t>서</a:t>
            </a:r>
            <a:r>
              <a:rPr lang="en-US" altLang="ko-KR" dirty="0"/>
              <a:t>(WEST), </a:t>
            </a:r>
            <a:r>
              <a:rPr lang="ko-KR" altLang="en-US" dirty="0"/>
              <a:t>남</a:t>
            </a:r>
            <a:r>
              <a:rPr lang="en-US" altLang="ko-KR" dirty="0"/>
              <a:t>(SOUTH), </a:t>
            </a:r>
            <a:r>
              <a:rPr lang="ko-KR" altLang="en-US" dirty="0"/>
              <a:t>북</a:t>
            </a:r>
            <a:r>
              <a:rPr lang="en-US" altLang="ko-KR" dirty="0"/>
              <a:t>(NORTH), </a:t>
            </a:r>
            <a:r>
              <a:rPr lang="ko-KR" altLang="en-US" dirty="0"/>
              <a:t>중앙</a:t>
            </a:r>
            <a:r>
              <a:rPr lang="en-US" altLang="ko-KR" dirty="0"/>
              <a:t>(CENTER)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개 영역으로 나눔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개 영역 중 응용프로그램에서 지정한 영역에 컴포넌트 배치</a:t>
            </a:r>
            <a:endParaRPr lang="en-US" altLang="ko-KR" dirty="0"/>
          </a:p>
          <a:p>
            <a:pPr lvl="1"/>
            <a:r>
              <a:rPr lang="en-US" altLang="ko-KR" dirty="0" err="1"/>
              <a:t>GridLayout</a:t>
            </a:r>
            <a:r>
              <a:rPr lang="ko-KR" altLang="en-US" dirty="0"/>
              <a:t> </a:t>
            </a:r>
            <a:r>
              <a:rPr lang="ko-KR" altLang="en-US" dirty="0" err="1"/>
              <a:t>배치관리자</a:t>
            </a:r>
            <a:endParaRPr lang="en-US" altLang="ko-KR" dirty="0"/>
          </a:p>
          <a:p>
            <a:pPr lvl="2"/>
            <a:r>
              <a:rPr lang="ko-KR" altLang="en-US" dirty="0"/>
              <a:t>컨테이너를 프로그램에서 설정한 동일한 크기의 </a:t>
            </a:r>
            <a:r>
              <a:rPr lang="en-US" altLang="ko-KR" dirty="0"/>
              <a:t>2</a:t>
            </a:r>
            <a:r>
              <a:rPr lang="ko-KR" altLang="en-US" dirty="0"/>
              <a:t>차원 격자로 나눔</a:t>
            </a:r>
            <a:endParaRPr lang="en-US" altLang="ko-KR" dirty="0"/>
          </a:p>
          <a:p>
            <a:pPr lvl="2"/>
            <a:r>
              <a:rPr lang="ko-KR" altLang="en-US" dirty="0"/>
              <a:t>컴포넌트는 삽입 순서대로 좌에서 우로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배치</a:t>
            </a:r>
            <a:endParaRPr lang="en-US" altLang="ko-KR" dirty="0"/>
          </a:p>
          <a:p>
            <a:pPr lvl="1"/>
            <a:r>
              <a:rPr lang="en-US" altLang="ko-KR" dirty="0" err="1"/>
              <a:t>CardLayout</a:t>
            </a:r>
            <a:endParaRPr lang="en-US" altLang="ko-KR" dirty="0"/>
          </a:p>
          <a:p>
            <a:pPr lvl="2"/>
            <a:r>
              <a:rPr lang="ko-KR" altLang="en-US" dirty="0"/>
              <a:t>컨테이너의 공간에 카드를 쌓아 놓은 듯이 컴포넌트를 포개어 배치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023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학습목표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en-US" sz="4400" dirty="0"/>
              <a:t>GUI</a:t>
            </a:r>
            <a:r>
              <a:rPr lang="ko-KR" altLang="en-US" sz="4400" dirty="0"/>
              <a:t>란 무엇인가</a:t>
            </a:r>
            <a:r>
              <a:rPr lang="en-US" altLang="ko-KR" sz="4400" dirty="0"/>
              <a:t>?</a:t>
            </a:r>
          </a:p>
          <a:p>
            <a:r>
              <a:rPr lang="en-US" sz="4400" dirty="0"/>
              <a:t>ATW</a:t>
            </a:r>
            <a:r>
              <a:rPr lang="ko-KR" altLang="en-US" sz="4400" dirty="0"/>
              <a:t>와 </a:t>
            </a:r>
            <a:r>
              <a:rPr lang="en-US" sz="4400" dirty="0"/>
              <a:t>Swing</a:t>
            </a:r>
          </a:p>
          <a:p>
            <a:r>
              <a:rPr lang="ko-KR" altLang="en-US" sz="4400" dirty="0"/>
              <a:t>컨테이너</a:t>
            </a:r>
            <a:r>
              <a:rPr lang="en-US" altLang="ko-KR" sz="4400" dirty="0"/>
              <a:t>,</a:t>
            </a:r>
            <a:r>
              <a:rPr lang="ko-KR" altLang="en-US" sz="4400" dirty="0"/>
              <a:t> 컴포넌트</a:t>
            </a:r>
            <a:r>
              <a:rPr lang="en-US" altLang="ko-KR" sz="4400" dirty="0"/>
              <a:t>,</a:t>
            </a:r>
            <a:r>
              <a:rPr lang="ko-KR" altLang="en-US" sz="4400" dirty="0"/>
              <a:t> 그리고 </a:t>
            </a:r>
            <a:r>
              <a:rPr lang="ko-KR" altLang="en-US" sz="4400" dirty="0" err="1"/>
              <a:t>배치관리자</a:t>
            </a:r>
            <a:endParaRPr lang="en-US" altLang="ko-KR" sz="4400" dirty="0"/>
          </a:p>
          <a:p>
            <a:r>
              <a:rPr lang="ko-KR" altLang="en-US" sz="4400" dirty="0"/>
              <a:t>스윙 </a:t>
            </a:r>
            <a:r>
              <a:rPr lang="en-US" altLang="ko-KR" sz="4400" dirty="0"/>
              <a:t>GUI </a:t>
            </a:r>
            <a:r>
              <a:rPr lang="ko-KR" altLang="en-US" sz="4400" dirty="0"/>
              <a:t>프로그램 만들기</a:t>
            </a:r>
            <a:endParaRPr lang="en-US" altLang="ko-KR" sz="4400" dirty="0"/>
          </a:p>
          <a:p>
            <a:r>
              <a:rPr lang="ko-KR" altLang="en-US" sz="4400" dirty="0" err="1"/>
              <a:t>배치관리자</a:t>
            </a:r>
            <a:endParaRPr lang="en-US" sz="4400" dirty="0"/>
          </a:p>
        </p:txBody>
      </p:sp>
    </p:spTree>
    <p:extLst>
      <p:ext uri="{BB962C8B-B14F-4D97-AF65-F5344CB8AC3E}">
        <p14:creationId xmlns="" xmlns:p14="http://schemas.microsoft.com/office/powerpoint/2010/main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F39066-4724-9D49-B88A-21325AAF2EA4}"/>
              </a:ext>
            </a:extLst>
          </p:cNvPr>
          <p:cNvSpPr txBox="1"/>
          <p:nvPr/>
        </p:nvSpPr>
        <p:spPr>
          <a:xfrm>
            <a:off x="6951995" y="1681153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BorderLayout</a:t>
            </a:r>
            <a:endParaRPr lang="ko-KR" altLang="en-US" dirty="0"/>
          </a:p>
        </p:txBody>
      </p:sp>
      <p:grpSp>
        <p:nvGrpSpPr>
          <p:cNvPr id="5" name="그룹 2">
            <a:extLst>
              <a:ext uri="{FF2B5EF4-FFF2-40B4-BE49-F238E27FC236}">
                <a16:creationId xmlns="" xmlns:a16="http://schemas.microsoft.com/office/drawing/2014/main" id="{C769CA94-7B7C-A442-B848-F450CF7E6AA3}"/>
              </a:ext>
            </a:extLst>
          </p:cNvPr>
          <p:cNvGrpSpPr/>
          <p:nvPr/>
        </p:nvGrpSpPr>
        <p:grpSpPr>
          <a:xfrm>
            <a:off x="2359685" y="1762453"/>
            <a:ext cx="7472630" cy="4464496"/>
            <a:chOff x="755576" y="1772816"/>
            <a:chExt cx="7472630" cy="4464496"/>
          </a:xfrm>
        </p:grpSpPr>
        <p:pic>
          <p:nvPicPr>
            <p:cNvPr id="6" name="Picture 2">
              <a:extLst>
                <a:ext uri="{FF2B5EF4-FFF2-40B4-BE49-F238E27FC236}">
                  <a16:creationId xmlns="" xmlns:a16="http://schemas.microsoft.com/office/drawing/2014/main" id="{914DD433-F012-464E-9940-2DEF9B51C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8C33439-C5F5-1043-A633-55829F8682C3}"/>
                </a:ext>
              </a:extLst>
            </p:cNvPr>
            <p:cNvSpPr txBox="1"/>
            <p:nvPr/>
          </p:nvSpPr>
          <p:spPr>
            <a:xfrm>
              <a:off x="3275856" y="328498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D4869C1E-F681-714E-9AFB-887B5E8FEC43}"/>
                </a:ext>
              </a:extLst>
            </p:cNvPr>
            <p:cNvSpPr txBox="1"/>
            <p:nvPr/>
          </p:nvSpPr>
          <p:spPr>
            <a:xfrm>
              <a:off x="3362319" y="5516679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43902AC5-7166-AF47-B2C0-005925CFAFC3}"/>
                </a:ext>
              </a:extLst>
            </p:cNvPr>
            <p:cNvSpPr txBox="1"/>
            <p:nvPr/>
          </p:nvSpPr>
          <p:spPr>
            <a:xfrm>
              <a:off x="7394767" y="3206551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704DDB0-CC25-5140-A3A8-B4975B82920F}"/>
                </a:ext>
              </a:extLst>
            </p:cNvPr>
            <p:cNvSpPr txBox="1"/>
            <p:nvPr/>
          </p:nvSpPr>
          <p:spPr>
            <a:xfrm>
              <a:off x="7466775" y="550370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43FE499-CBC4-D247-8EC1-E8C44D8B768E}"/>
                </a:ext>
              </a:extLst>
            </p:cNvPr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FlowLayout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49D37F2-7E13-4C4C-9F7F-49CEAE9BF54B}"/>
                </a:ext>
              </a:extLst>
            </p:cNvPr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GridLayout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F162549-31B5-A44A-86F1-151C2B60F913}"/>
                </a:ext>
              </a:extLst>
            </p:cNvPr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CardLayout</a:t>
              </a:r>
              <a:endParaRPr lang="ko-KR" alt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91EB31FF-FC01-0947-A809-15F9C250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/>
          <a:lstStyle/>
          <a:p>
            <a:r>
              <a:rPr lang="ko-KR" altLang="en-US" dirty="0"/>
              <a:t>배치 관리자 </a:t>
            </a:r>
            <a:r>
              <a:rPr lang="en-US" altLang="ko-KR" dirty="0"/>
              <a:t>(Layout Manager)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851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컨테이너에 새로운 </a:t>
            </a:r>
            <a:r>
              <a:rPr lang="ko-KR" altLang="en-US" sz="4800" dirty="0" err="1"/>
              <a:t>배치관리자</a:t>
            </a:r>
            <a:r>
              <a:rPr lang="ko-KR" altLang="en-US" sz="4800" dirty="0"/>
              <a:t> 설정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컨테이너에 새로운 </a:t>
            </a:r>
            <a:r>
              <a:rPr lang="ko-KR" altLang="en-US" sz="2000" dirty="0" err="1"/>
              <a:t>배치관리자</a:t>
            </a:r>
            <a:r>
              <a:rPr lang="ko-KR" altLang="en-US" sz="2000" dirty="0"/>
              <a:t> 설정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setLayout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LayoutManager</a:t>
            </a:r>
            <a:r>
              <a:rPr lang="en-US" altLang="ko-KR" sz="1800" dirty="0"/>
              <a:t> </a:t>
            </a:r>
            <a:r>
              <a:rPr lang="en-US" altLang="ko-KR" sz="1800" dirty="0" err="1"/>
              <a:t>lm</a:t>
            </a:r>
            <a:r>
              <a:rPr lang="en-US" altLang="ko-KR" sz="1800" dirty="0"/>
              <a:t>)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pPr lvl="2"/>
            <a:r>
              <a:rPr lang="en-US" altLang="ko-KR" dirty="0" err="1"/>
              <a:t>lm</a:t>
            </a:r>
            <a:r>
              <a:rPr lang="ko-KR" altLang="en-US" dirty="0"/>
              <a:t>을 새로운 배치관리자로 설정</a:t>
            </a:r>
            <a:endParaRPr lang="en-US" altLang="ko-KR" dirty="0"/>
          </a:p>
          <a:p>
            <a:pPr lvl="1"/>
            <a:r>
              <a:rPr lang="ko-KR" altLang="en-US" sz="1800" dirty="0"/>
              <a:t>사례</a:t>
            </a:r>
            <a:endParaRPr lang="en-US" altLang="ko-KR" sz="1800" dirty="0"/>
          </a:p>
          <a:p>
            <a:pPr lvl="2"/>
            <a:r>
              <a:rPr lang="en-US" altLang="ko-KR" dirty="0" err="1"/>
              <a:t>JPanel</a:t>
            </a:r>
            <a:r>
              <a:rPr lang="ko-KR" altLang="en-US" dirty="0"/>
              <a:t> 컨테이너에 </a:t>
            </a:r>
            <a:r>
              <a:rPr lang="en-US" altLang="ko-KR" dirty="0" err="1"/>
              <a:t>BorderLayout</a:t>
            </a:r>
            <a:r>
              <a:rPr lang="en-US" altLang="ko-KR" dirty="0"/>
              <a:t> </a:t>
            </a:r>
            <a:r>
              <a:rPr lang="ko-KR" altLang="en-US" dirty="0"/>
              <a:t>배치관리자를 설정하는 예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err="1"/>
              <a:t>컨텐트팬의</a:t>
            </a:r>
            <a:r>
              <a:rPr lang="ko-KR" altLang="en-US" dirty="0"/>
              <a:t> 배치관리자를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배치관리자로 설정</a:t>
            </a:r>
            <a:endParaRPr lang="en-US" altLang="ko-KR" dirty="0"/>
          </a:p>
          <a:p>
            <a:pPr marL="4572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오류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sz="20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B4A83E8-B6B9-5D49-BD3E-78864EEC0171}"/>
              </a:ext>
            </a:extLst>
          </p:cNvPr>
          <p:cNvSpPr txBox="1"/>
          <p:nvPr/>
        </p:nvSpPr>
        <p:spPr>
          <a:xfrm>
            <a:off x="1730508" y="4043493"/>
            <a:ext cx="58326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BorderLayout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BorderLayout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="" xmlns:a16="http://schemas.microsoft.com/office/drawing/2014/main" id="{89624E1F-7C91-CB46-BDD8-6F6BC74A51D8}"/>
              </a:ext>
            </a:extLst>
          </p:cNvPr>
          <p:cNvSpPr/>
          <p:nvPr/>
        </p:nvSpPr>
        <p:spPr>
          <a:xfrm>
            <a:off x="1730508" y="5081217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c =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frame.getConentPane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알아내기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6" name="직사각형 6">
            <a:extLst>
              <a:ext uri="{FF2B5EF4-FFF2-40B4-BE49-F238E27FC236}">
                <a16:creationId xmlns="" xmlns:a16="http://schemas.microsoft.com/office/drawing/2014/main" id="{ADE0F597-7FE8-7C4B-A239-E795E6839ADD}"/>
              </a:ext>
            </a:extLst>
          </p:cNvPr>
          <p:cNvSpPr/>
          <p:nvPr/>
        </p:nvSpPr>
        <p:spPr>
          <a:xfrm>
            <a:off x="1730508" y="6283860"/>
            <a:ext cx="583264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</a:t>
            </a:r>
          </a:p>
        </p:txBody>
      </p:sp>
    </p:spTree>
    <p:extLst>
      <p:ext uri="{BB962C8B-B14F-4D97-AF65-F5344CB8AC3E}">
        <p14:creationId xmlns="" xmlns:p14="http://schemas.microsoft.com/office/powerpoint/2010/main" val="35237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6000" dirty="0" err="1"/>
              <a:t>FlowLayout</a:t>
            </a:r>
            <a:r>
              <a:rPr lang="en-US" altLang="ko-KR" sz="6000" dirty="0"/>
              <a:t> </a:t>
            </a:r>
            <a:r>
              <a:rPr lang="ko-KR" altLang="en-US" sz="6000" dirty="0" err="1"/>
              <a:t>배치관리자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배치방법</a:t>
            </a:r>
            <a:endParaRPr lang="en-US" altLang="ko-KR" sz="4000" dirty="0"/>
          </a:p>
          <a:p>
            <a:pPr lvl="1"/>
            <a:r>
              <a:rPr lang="ko-KR" altLang="en-US" sz="3600" dirty="0"/>
              <a:t>컴포넌트를 컨테이너 내에 왼쪽에서 오른쪽으로 배치</a:t>
            </a:r>
            <a:endParaRPr lang="en-US" altLang="ko-KR" sz="3600" dirty="0"/>
          </a:p>
          <a:p>
            <a:pPr lvl="2"/>
            <a:r>
              <a:rPr lang="ko-KR" altLang="en-US" sz="3600" dirty="0"/>
              <a:t>다시 위에서 아래로 순서대로 배치</a:t>
            </a:r>
            <a:endParaRPr lang="en-US" altLang="ko-KR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F35B92A8-0754-B642-9AF8-283BC173E0BD}"/>
              </a:ext>
            </a:extLst>
          </p:cNvPr>
          <p:cNvSpPr/>
          <p:nvPr/>
        </p:nvSpPr>
        <p:spPr>
          <a:xfrm>
            <a:off x="7404102" y="1474573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DB38C81-767D-2844-BF1D-E72A9CBB9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82" y="4380129"/>
            <a:ext cx="2532238" cy="1706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4DDFF2D-0E52-C84B-ADFD-67B8EF90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380128"/>
            <a:ext cx="2532238" cy="1706618"/>
          </a:xfrm>
          <a:prstGeom prst="rect">
            <a:avLst/>
          </a:prstGeom>
        </p:spPr>
      </p:pic>
      <p:pic>
        <p:nvPicPr>
          <p:cNvPr id="7" name="그림 10">
            <a:extLst>
              <a:ext uri="{FF2B5EF4-FFF2-40B4-BE49-F238E27FC236}">
                <a16:creationId xmlns="" xmlns:a16="http://schemas.microsoft.com/office/drawing/2014/main" id="{1DFF259D-7572-8E43-9E95-B8A0C157A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74" y="4380127"/>
            <a:ext cx="2532238" cy="17066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552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6600" dirty="0" err="1"/>
              <a:t>FlowLayout</a:t>
            </a:r>
            <a:r>
              <a:rPr lang="ko-KR" altLang="en-US" sz="6600" dirty="0"/>
              <a:t>의</a:t>
            </a:r>
            <a:r>
              <a:rPr lang="en-US" altLang="ko-KR" sz="6600" dirty="0"/>
              <a:t> </a:t>
            </a:r>
            <a:r>
              <a:rPr lang="ko-KR" altLang="en-US" sz="6600" dirty="0" err="1"/>
              <a:t>생성자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3200" dirty="0" err="1" smtClean="0"/>
              <a:t>생성자</a:t>
            </a:r>
            <a:endParaRPr lang="en-US" altLang="ko-KR" sz="3200" dirty="0"/>
          </a:p>
          <a:p>
            <a:pPr lvl="1"/>
            <a:r>
              <a:rPr lang="en-US" altLang="ko-KR" sz="2800" dirty="0" err="1"/>
              <a:t>FlowLayout</a:t>
            </a:r>
            <a:r>
              <a:rPr lang="en-US" altLang="ko-KR" sz="2800" dirty="0"/>
              <a:t>()</a:t>
            </a:r>
          </a:p>
          <a:p>
            <a:pPr lvl="1"/>
            <a:r>
              <a:rPr lang="en-US" altLang="ko-KR" sz="2800" dirty="0" err="1"/>
              <a:t>FlowLayout</a:t>
            </a:r>
            <a:r>
              <a:rPr lang="en-US" altLang="ko-KR" sz="2800" dirty="0"/>
              <a:t>(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align,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hGap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vGap</a:t>
            </a:r>
            <a:r>
              <a:rPr lang="en-US" altLang="ko-KR" sz="2800" dirty="0"/>
              <a:t>)</a:t>
            </a:r>
          </a:p>
          <a:p>
            <a:pPr lvl="2"/>
            <a:r>
              <a:rPr lang="en-US" altLang="ko-KR" sz="2400" dirty="0"/>
              <a:t>align : </a:t>
            </a:r>
            <a:r>
              <a:rPr lang="ko-KR" altLang="en-US" sz="2400" dirty="0"/>
              <a:t>컴포넌트를 정렬하는 방법 지정</a:t>
            </a:r>
            <a:r>
              <a:rPr lang="en-US" altLang="ko-KR" sz="2400" dirty="0"/>
              <a:t>. </a:t>
            </a:r>
            <a:r>
              <a:rPr lang="ko-KR" altLang="en-US" sz="2400" dirty="0"/>
              <a:t>왼쪽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FlowLayout.LEFT</a:t>
            </a:r>
            <a:r>
              <a:rPr lang="en-US" altLang="ko-KR" sz="2400" dirty="0"/>
              <a:t>), </a:t>
            </a:r>
            <a:r>
              <a:rPr lang="ko-KR" altLang="en-US" sz="2400" dirty="0"/>
              <a:t>오른쪽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FlowLayout.RIGHT</a:t>
            </a:r>
            <a:r>
              <a:rPr lang="en-US" altLang="ko-KR" sz="2400" dirty="0"/>
              <a:t>), </a:t>
            </a:r>
            <a:r>
              <a:rPr lang="ko-KR" altLang="en-US" sz="2400" dirty="0"/>
              <a:t>중앙 정렬</a:t>
            </a:r>
            <a:r>
              <a:rPr lang="en-US" altLang="ko-KR" sz="2400" dirty="0"/>
              <a:t>(</a:t>
            </a:r>
            <a:r>
              <a:rPr lang="en-US" altLang="ko-KR" sz="2400" dirty="0" err="1"/>
              <a:t>FlowLayout.CENTER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</a:t>
            </a:r>
            <a:r>
              <a:rPr lang="en-US" altLang="ko-KR" sz="2400" dirty="0"/>
              <a:t>))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. </a:t>
            </a:r>
            <a:r>
              <a:rPr lang="ko-KR" altLang="en-US" sz="2400" dirty="0"/>
              <a:t>디폴트는 </a:t>
            </a:r>
            <a:r>
              <a:rPr lang="en-US" altLang="ko-KR" sz="2400" dirty="0"/>
              <a:t>5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. </a:t>
            </a:r>
            <a:r>
              <a:rPr lang="ko-KR" altLang="en-US" sz="2400" dirty="0"/>
              <a:t>디폴트는 </a:t>
            </a:r>
            <a:r>
              <a:rPr lang="en-US" altLang="ko-KR" sz="2400" dirty="0"/>
              <a:t>5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37F809C-1BA8-F445-80AB-293604D55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2" y="1837611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6AA0499-373E-2348-8A46-88A0CA47869B}"/>
              </a:ext>
            </a:extLst>
          </p:cNvPr>
          <p:cNvSpPr txBox="1"/>
          <p:nvPr/>
        </p:nvSpPr>
        <p:spPr>
          <a:xfrm>
            <a:off x="8185175" y="4285914"/>
            <a:ext cx="2198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FlowLayout.LEFT</a:t>
            </a:r>
            <a:r>
              <a:rPr lang="ko-KR" altLang="en-US" sz="1400" dirty="0"/>
              <a:t>로 정렬됨</a:t>
            </a:r>
          </a:p>
        </p:txBody>
      </p:sp>
      <p:cxnSp>
        <p:nvCxnSpPr>
          <p:cNvPr id="6" name="직선 화살표 연결선 7">
            <a:extLst>
              <a:ext uri="{FF2B5EF4-FFF2-40B4-BE49-F238E27FC236}">
                <a16:creationId xmlns="" xmlns:a16="http://schemas.microsoft.com/office/drawing/2014/main" id="{ED6D0D5A-D489-C94E-817B-2513EEB8B2BA}"/>
              </a:ext>
            </a:extLst>
          </p:cNvPr>
          <p:cNvCxnSpPr/>
          <p:nvPr/>
        </p:nvCxnSpPr>
        <p:spPr>
          <a:xfrm rot="5400000" flipH="1" flipV="1">
            <a:off x="8376240" y="3880533"/>
            <a:ext cx="1071570" cy="24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8">
            <a:extLst>
              <a:ext uri="{FF2B5EF4-FFF2-40B4-BE49-F238E27FC236}">
                <a16:creationId xmlns="" xmlns:a16="http://schemas.microsoft.com/office/drawing/2014/main" id="{BC0E8D92-9934-0F43-B7DA-F1A03F2D802E}"/>
              </a:ext>
            </a:extLst>
          </p:cNvPr>
          <p:cNvCxnSpPr/>
          <p:nvPr/>
        </p:nvCxnSpPr>
        <p:spPr>
          <a:xfrm>
            <a:off x="9399620" y="3857285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FEF74DA-5C92-7E45-8EB8-F7EC0468F6FE}"/>
              </a:ext>
            </a:extLst>
          </p:cNvPr>
          <p:cNvSpPr txBox="1"/>
          <p:nvPr/>
        </p:nvSpPr>
        <p:spPr>
          <a:xfrm>
            <a:off x="9256744" y="3928724"/>
            <a:ext cx="572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hGap</a:t>
            </a:r>
            <a:endParaRPr lang="ko-KR" altLang="en-US" sz="1400" dirty="0"/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="" xmlns:a16="http://schemas.microsoft.com/office/drawing/2014/main" id="{49739657-74B6-1140-A144-8ACFB0CFFC24}"/>
              </a:ext>
            </a:extLst>
          </p:cNvPr>
          <p:cNvCxnSpPr/>
          <p:nvPr/>
        </p:nvCxnSpPr>
        <p:spPr>
          <a:xfrm rot="5400000">
            <a:off x="11229983" y="2966411"/>
            <a:ext cx="357190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FCC3115-6D82-5E4C-A563-812E31D47353}"/>
              </a:ext>
            </a:extLst>
          </p:cNvPr>
          <p:cNvSpPr txBox="1"/>
          <p:nvPr/>
        </p:nvSpPr>
        <p:spPr>
          <a:xfrm>
            <a:off x="11528100" y="2859255"/>
            <a:ext cx="56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vGap</a:t>
            </a:r>
            <a:endParaRPr lang="ko-KR" altLang="en-US" sz="1400" dirty="0"/>
          </a:p>
        </p:txBody>
      </p:sp>
      <p:cxnSp>
        <p:nvCxnSpPr>
          <p:cNvPr id="11" name="직선 연결선 12">
            <a:extLst>
              <a:ext uri="{FF2B5EF4-FFF2-40B4-BE49-F238E27FC236}">
                <a16:creationId xmlns="" xmlns:a16="http://schemas.microsoft.com/office/drawing/2014/main" id="{46B06DF9-A6CE-494D-BD9D-01C11256C1A7}"/>
              </a:ext>
            </a:extLst>
          </p:cNvPr>
          <p:cNvCxnSpPr/>
          <p:nvPr/>
        </p:nvCxnSpPr>
        <p:spPr>
          <a:xfrm>
            <a:off x="10956596" y="2776092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3">
            <a:extLst>
              <a:ext uri="{FF2B5EF4-FFF2-40B4-BE49-F238E27FC236}">
                <a16:creationId xmlns="" xmlns:a16="http://schemas.microsoft.com/office/drawing/2014/main" id="{34C73732-5E5E-394E-B498-5D75619022D9}"/>
              </a:ext>
            </a:extLst>
          </p:cNvPr>
          <p:cNvCxnSpPr/>
          <p:nvPr/>
        </p:nvCxnSpPr>
        <p:spPr>
          <a:xfrm>
            <a:off x="10456530" y="3145006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="" xmlns:a16="http://schemas.microsoft.com/office/drawing/2014/main" id="{DC48349E-0D33-5D4E-A0CB-F659C22EE020}"/>
              </a:ext>
            </a:extLst>
          </p:cNvPr>
          <p:cNvCxnSpPr/>
          <p:nvPr/>
        </p:nvCxnSpPr>
        <p:spPr>
          <a:xfrm rot="5400000">
            <a:off x="9149587" y="3607252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="" xmlns:a16="http://schemas.microsoft.com/office/drawing/2014/main" id="{9626EE2F-E421-AA43-B207-7CF376CF445A}"/>
              </a:ext>
            </a:extLst>
          </p:cNvPr>
          <p:cNvCxnSpPr/>
          <p:nvPr/>
        </p:nvCxnSpPr>
        <p:spPr>
          <a:xfrm rot="5400000">
            <a:off x="9435339" y="3607252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0205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5400" dirty="0" err="1"/>
              <a:t>BorderLayout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배치관리자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31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배치방법</a:t>
            </a:r>
            <a:endParaRPr lang="en-US" altLang="ko-KR" sz="4000" dirty="0"/>
          </a:p>
          <a:p>
            <a:pPr lvl="1"/>
            <a:r>
              <a:rPr lang="ko-KR" altLang="en-US" sz="3600" dirty="0"/>
              <a:t>컨테이너 공간을 </a:t>
            </a:r>
            <a:r>
              <a:rPr lang="en-US" altLang="ko-KR" sz="3600" dirty="0"/>
              <a:t>5 </a:t>
            </a:r>
            <a:r>
              <a:rPr lang="ko-KR" altLang="en-US" sz="3600" dirty="0"/>
              <a:t>구역으로 분할</a:t>
            </a:r>
            <a:r>
              <a:rPr lang="en-US" altLang="ko-KR" sz="3600" dirty="0"/>
              <a:t>, </a:t>
            </a:r>
            <a:r>
              <a:rPr lang="ko-KR" altLang="en-US" sz="3600" dirty="0"/>
              <a:t>배치</a:t>
            </a:r>
            <a:endParaRPr lang="en-US" altLang="ko-KR" sz="3600" dirty="0"/>
          </a:p>
          <a:p>
            <a:pPr lvl="2"/>
            <a:r>
              <a:rPr lang="ko-KR" altLang="en-US" sz="3200" dirty="0"/>
              <a:t>동</a:t>
            </a:r>
            <a:r>
              <a:rPr lang="en-US" altLang="ko-KR" sz="3200" dirty="0"/>
              <a:t>, </a:t>
            </a:r>
            <a:r>
              <a:rPr lang="ko-KR" altLang="en-US" sz="3200" dirty="0"/>
              <a:t>서</a:t>
            </a:r>
            <a:r>
              <a:rPr lang="en-US" altLang="ko-KR" sz="3200" dirty="0"/>
              <a:t>, </a:t>
            </a:r>
            <a:r>
              <a:rPr lang="ko-KR" altLang="en-US" sz="3200" dirty="0"/>
              <a:t>남</a:t>
            </a:r>
            <a:r>
              <a:rPr lang="en-US" altLang="ko-KR" sz="3200" dirty="0"/>
              <a:t>, </a:t>
            </a:r>
            <a:r>
              <a:rPr lang="ko-KR" altLang="en-US" sz="3200" dirty="0"/>
              <a:t>북</a:t>
            </a:r>
            <a:r>
              <a:rPr lang="en-US" altLang="ko-KR" sz="3200" dirty="0"/>
              <a:t>, </a:t>
            </a:r>
            <a:r>
              <a:rPr lang="ko-KR" altLang="en-US" sz="3200" dirty="0"/>
              <a:t>중앙</a:t>
            </a:r>
            <a:endParaRPr lang="en-US" altLang="ko-KR" sz="3200" dirty="0"/>
          </a:p>
          <a:p>
            <a:pPr lvl="1"/>
            <a:r>
              <a:rPr lang="ko-KR" altLang="en-US" sz="3600" dirty="0"/>
              <a:t>배치</a:t>
            </a:r>
            <a:r>
              <a:rPr lang="en-US" altLang="ko-KR" sz="3600" dirty="0"/>
              <a:t> </a:t>
            </a:r>
            <a:r>
              <a:rPr lang="ko-KR" altLang="en-US" sz="3600" dirty="0"/>
              <a:t>방법</a:t>
            </a:r>
            <a:endParaRPr lang="en-US" altLang="ko-KR" sz="3600" dirty="0"/>
          </a:p>
          <a:p>
            <a:pPr lvl="2"/>
            <a:r>
              <a:rPr lang="en-US" altLang="ko-KR" sz="3200" dirty="0"/>
              <a:t>add(Component comp, </a:t>
            </a:r>
            <a:r>
              <a:rPr lang="en-US" altLang="ko-KR" sz="3200" dirty="0" err="1"/>
              <a:t>int</a:t>
            </a:r>
            <a:r>
              <a:rPr lang="en-US" altLang="ko-KR" sz="3200" dirty="0"/>
              <a:t> index)</a:t>
            </a:r>
          </a:p>
          <a:p>
            <a:pPr lvl="3"/>
            <a:r>
              <a:rPr lang="en-US" altLang="ko-KR" sz="2400" dirty="0"/>
              <a:t>comp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</a:t>
            </a:r>
            <a:r>
              <a:rPr lang="en-US" altLang="ko-KR" sz="2400" dirty="0"/>
              <a:t>index</a:t>
            </a:r>
            <a:r>
              <a:rPr lang="ko-KR" altLang="en-US" sz="2400" dirty="0"/>
              <a:t>의 공간에 배치</a:t>
            </a:r>
            <a:endParaRPr lang="en-US" altLang="ko-KR" sz="2400" dirty="0"/>
          </a:p>
          <a:p>
            <a:endParaRPr lang="en-US" dirty="0"/>
          </a:p>
        </p:txBody>
      </p:sp>
      <p:pic>
        <p:nvPicPr>
          <p:cNvPr id="4" name="그림 5">
            <a:extLst>
              <a:ext uri="{FF2B5EF4-FFF2-40B4-BE49-F238E27FC236}">
                <a16:creationId xmlns="" xmlns:a16="http://schemas.microsoft.com/office/drawing/2014/main" id="{CE8C67F7-E1BA-3F40-9940-3BBEB0447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59" y="3693737"/>
            <a:ext cx="2834297" cy="1910192"/>
          </a:xfrm>
          <a:prstGeom prst="rect">
            <a:avLst/>
          </a:prstGeom>
        </p:spPr>
      </p:pic>
      <p:sp>
        <p:nvSpPr>
          <p:cNvPr id="5" name="직사각형 2">
            <a:extLst>
              <a:ext uri="{FF2B5EF4-FFF2-40B4-BE49-F238E27FC236}">
                <a16:creationId xmlns="" xmlns:a16="http://schemas.microsoft.com/office/drawing/2014/main" id="{438EBE2C-7150-FF4B-BA3D-E68EBA9234DB}"/>
              </a:ext>
            </a:extLst>
          </p:cNvPr>
          <p:cNvSpPr/>
          <p:nvPr/>
        </p:nvSpPr>
        <p:spPr>
          <a:xfrm>
            <a:off x="7968629" y="1712333"/>
            <a:ext cx="4134818" cy="577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1" dirty="0" err="1"/>
              <a:t>container.setLayout</a:t>
            </a:r>
            <a:r>
              <a:rPr lang="en-US" altLang="ko-KR" sz="1050" b="1" dirty="0"/>
              <a:t>(new </a:t>
            </a:r>
            <a:r>
              <a:rPr lang="en-US" altLang="ko-KR" sz="1050" b="1" dirty="0" err="1"/>
              <a:t>BorderLayout</a:t>
            </a:r>
            <a:r>
              <a:rPr lang="en-US" altLang="ko-KR" sz="1050" b="1" dirty="0"/>
              <a:t>());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("div"), </a:t>
            </a:r>
            <a:r>
              <a:rPr lang="en-US" altLang="ko-KR" sz="1050" b="1" dirty="0" err="1"/>
              <a:t>BorderLayout.WEST</a:t>
            </a:r>
            <a:r>
              <a:rPr lang="en-US" altLang="ko-KR" sz="1050" dirty="0"/>
              <a:t>);</a:t>
            </a:r>
          </a:p>
          <a:p>
            <a:r>
              <a:rPr lang="en-US" altLang="ko-KR" sz="1050" dirty="0" err="1"/>
              <a:t>container.add</a:t>
            </a:r>
            <a:r>
              <a:rPr lang="en-US" altLang="ko-KR" sz="1050" dirty="0"/>
              <a:t>(new </a:t>
            </a:r>
            <a:r>
              <a:rPr lang="en-US" altLang="ko-KR" sz="1050" dirty="0" err="1"/>
              <a:t>JButton</a:t>
            </a:r>
            <a:r>
              <a:rPr lang="en-US" altLang="ko-KR" sz="1050" dirty="0"/>
              <a:t>("Calculate"), </a:t>
            </a:r>
            <a:r>
              <a:rPr lang="en-US" altLang="ko-KR" sz="1050" b="1" dirty="0" err="1"/>
              <a:t>BorderLayout.CENTER</a:t>
            </a:r>
            <a:r>
              <a:rPr lang="en-US" altLang="ko-KR" sz="1050" dirty="0"/>
              <a:t>);</a:t>
            </a:r>
            <a:endParaRPr lang="ko-KR" altLang="en-US" sz="1050" dirty="0"/>
          </a:p>
        </p:txBody>
      </p:sp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2EE06972-A683-C446-BD8D-B4BEE80C1137}"/>
              </a:ext>
            </a:extLst>
          </p:cNvPr>
          <p:cNvSpPr/>
          <p:nvPr/>
        </p:nvSpPr>
        <p:spPr>
          <a:xfrm>
            <a:off x="6917511" y="5550445"/>
            <a:ext cx="1640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BorderLayout.WEST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3D14B6E-E0A7-2742-958D-9E90552A53AD}"/>
              </a:ext>
            </a:extLst>
          </p:cNvPr>
          <p:cNvSpPr/>
          <p:nvPr/>
        </p:nvSpPr>
        <p:spPr>
          <a:xfrm>
            <a:off x="8199938" y="3367292"/>
            <a:ext cx="1828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BorderLayout.NORTH</a:t>
            </a:r>
            <a:endParaRPr lang="ko-KR" altLang="en-US" sz="1200" dirty="0"/>
          </a:p>
        </p:txBody>
      </p:sp>
      <p:sp>
        <p:nvSpPr>
          <p:cNvPr id="8" name="직사각형 8">
            <a:extLst>
              <a:ext uri="{FF2B5EF4-FFF2-40B4-BE49-F238E27FC236}">
                <a16:creationId xmlns="" xmlns:a16="http://schemas.microsoft.com/office/drawing/2014/main" id="{EC80A2DC-4214-FA45-9E06-BB7AF33F5595}"/>
              </a:ext>
            </a:extLst>
          </p:cNvPr>
          <p:cNvSpPr/>
          <p:nvPr/>
        </p:nvSpPr>
        <p:spPr>
          <a:xfrm>
            <a:off x="8467759" y="5827444"/>
            <a:ext cx="1816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BorderLayout.SOUTH</a:t>
            </a:r>
            <a:endParaRPr lang="ko-KR" altLang="en-US" sz="1200" dirty="0"/>
          </a:p>
        </p:txBody>
      </p:sp>
      <p:sp>
        <p:nvSpPr>
          <p:cNvPr id="9" name="직사각형 9">
            <a:extLst>
              <a:ext uri="{FF2B5EF4-FFF2-40B4-BE49-F238E27FC236}">
                <a16:creationId xmlns="" xmlns:a16="http://schemas.microsoft.com/office/drawing/2014/main" id="{014B2D53-DBFD-E640-AFB7-476D28E357BD}"/>
              </a:ext>
            </a:extLst>
          </p:cNvPr>
          <p:cNvSpPr/>
          <p:nvPr/>
        </p:nvSpPr>
        <p:spPr>
          <a:xfrm>
            <a:off x="10433009" y="3356729"/>
            <a:ext cx="1714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BorderLayout.EAST</a:t>
            </a:r>
            <a:endParaRPr lang="ko-KR" altLang="en-US" sz="1200" dirty="0"/>
          </a:p>
        </p:txBody>
      </p:sp>
      <p:sp>
        <p:nvSpPr>
          <p:cNvPr id="10" name="직사각형 10">
            <a:extLst>
              <a:ext uri="{FF2B5EF4-FFF2-40B4-BE49-F238E27FC236}">
                <a16:creationId xmlns="" xmlns:a16="http://schemas.microsoft.com/office/drawing/2014/main" id="{45501FD9-04F5-7345-BDE2-27A3B591292B}"/>
              </a:ext>
            </a:extLst>
          </p:cNvPr>
          <p:cNvSpPr/>
          <p:nvPr/>
        </p:nvSpPr>
        <p:spPr>
          <a:xfrm>
            <a:off x="10491290" y="5813180"/>
            <a:ext cx="1848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BorderLayout.CENTER</a:t>
            </a:r>
            <a:endParaRPr lang="ko-KR" altLang="en-US" sz="1200" dirty="0"/>
          </a:p>
        </p:txBody>
      </p:sp>
      <p:cxnSp>
        <p:nvCxnSpPr>
          <p:cNvPr id="11" name="직선 화살표 연결선 12">
            <a:extLst>
              <a:ext uri="{FF2B5EF4-FFF2-40B4-BE49-F238E27FC236}">
                <a16:creationId xmlns="" xmlns:a16="http://schemas.microsoft.com/office/drawing/2014/main" id="{B92928C5-F99B-A044-B478-87E98112D118}"/>
              </a:ext>
            </a:extLst>
          </p:cNvPr>
          <p:cNvCxnSpPr/>
          <p:nvPr/>
        </p:nvCxnSpPr>
        <p:spPr>
          <a:xfrm>
            <a:off x="8923699" y="3644290"/>
            <a:ext cx="0" cy="5060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7">
            <a:extLst>
              <a:ext uri="{FF2B5EF4-FFF2-40B4-BE49-F238E27FC236}">
                <a16:creationId xmlns="" xmlns:a16="http://schemas.microsoft.com/office/drawing/2014/main" id="{8259A6CD-B21F-B24D-A4C3-B36540123E03}"/>
              </a:ext>
            </a:extLst>
          </p:cNvPr>
          <p:cNvCxnSpPr/>
          <p:nvPr/>
        </p:nvCxnSpPr>
        <p:spPr>
          <a:xfrm flipV="1">
            <a:off x="8923699" y="5436184"/>
            <a:ext cx="0" cy="37954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8">
            <a:extLst>
              <a:ext uri="{FF2B5EF4-FFF2-40B4-BE49-F238E27FC236}">
                <a16:creationId xmlns="" xmlns:a16="http://schemas.microsoft.com/office/drawing/2014/main" id="{F879B66E-CB1E-9448-A327-3AFE8CD13A9F}"/>
              </a:ext>
            </a:extLst>
          </p:cNvPr>
          <p:cNvCxnSpPr/>
          <p:nvPr/>
        </p:nvCxnSpPr>
        <p:spPr>
          <a:xfrm flipV="1">
            <a:off x="11209715" y="3633728"/>
            <a:ext cx="0" cy="115792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9">
            <a:extLst>
              <a:ext uri="{FF2B5EF4-FFF2-40B4-BE49-F238E27FC236}">
                <a16:creationId xmlns="" xmlns:a16="http://schemas.microsoft.com/office/drawing/2014/main" id="{DA30D766-43E2-2D47-BC32-7DDCE807C533}"/>
              </a:ext>
            </a:extLst>
          </p:cNvPr>
          <p:cNvCxnSpPr/>
          <p:nvPr/>
        </p:nvCxnSpPr>
        <p:spPr>
          <a:xfrm>
            <a:off x="10423898" y="5077406"/>
            <a:ext cx="414449" cy="73832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3">
            <a:extLst>
              <a:ext uri="{FF2B5EF4-FFF2-40B4-BE49-F238E27FC236}">
                <a16:creationId xmlns="" xmlns:a16="http://schemas.microsoft.com/office/drawing/2014/main" id="{97C619E0-BCCF-9147-98BF-8C17092F99DF}"/>
              </a:ext>
            </a:extLst>
          </p:cNvPr>
          <p:cNvCxnSpPr/>
          <p:nvPr/>
        </p:nvCxnSpPr>
        <p:spPr>
          <a:xfrm rot="5400000" flipH="1" flipV="1">
            <a:off x="7831574" y="4671021"/>
            <a:ext cx="736728" cy="1055436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634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4400" dirty="0" err="1"/>
              <a:t>BorderLayout</a:t>
            </a:r>
            <a:r>
              <a:rPr lang="en-US" altLang="ko-KR" sz="4400" dirty="0"/>
              <a:t> </a:t>
            </a:r>
            <a:r>
              <a:rPr lang="ko-KR" altLang="en-US" sz="4400" dirty="0" err="1" smtClean="0"/>
              <a:t>생성자와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400" dirty="0" smtClean="0"/>
              <a:t>add</a:t>
            </a:r>
            <a:r>
              <a:rPr lang="en-US" altLang="ko-KR" sz="4400" dirty="0"/>
              <a:t>() </a:t>
            </a:r>
            <a:r>
              <a:rPr lang="ko-KR" altLang="en-US" sz="4400" dirty="0" err="1"/>
              <a:t>메소드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481" y="1886465"/>
            <a:ext cx="12192000" cy="4862945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2800" dirty="0" err="1"/>
              <a:t>생성자</a:t>
            </a:r>
            <a:endParaRPr lang="en-US" altLang="ko-KR" sz="2800" dirty="0"/>
          </a:p>
          <a:p>
            <a:pPr lvl="1"/>
            <a:r>
              <a:rPr lang="en-US" altLang="ko-KR" sz="2400" dirty="0" err="1"/>
              <a:t>BorderLayout</a:t>
            </a:r>
            <a:r>
              <a:rPr lang="en-US" altLang="ko-KR" sz="2400" dirty="0"/>
              <a:t>()</a:t>
            </a:r>
          </a:p>
          <a:p>
            <a:pPr lvl="1"/>
            <a:r>
              <a:rPr lang="en-US" altLang="ko-KR" sz="2400" dirty="0" err="1"/>
              <a:t>BorderLayout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hGap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vGap</a:t>
            </a:r>
            <a:r>
              <a:rPr lang="en-US" altLang="ko-KR" sz="2400" dirty="0"/>
              <a:t>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endParaRPr lang="ko-KR" altLang="en-US" sz="2400" dirty="0"/>
          </a:p>
          <a:p>
            <a:r>
              <a:rPr lang="en-US" altLang="ko-KR" sz="2800" dirty="0"/>
              <a:t>add() </a:t>
            </a:r>
            <a:r>
              <a:rPr lang="ko-KR" altLang="en-US" sz="2800" dirty="0" err="1"/>
              <a:t>메소드</a:t>
            </a:r>
            <a:endParaRPr lang="en-US" altLang="ko-KR" sz="2800" dirty="0"/>
          </a:p>
          <a:p>
            <a:pPr lvl="1"/>
            <a:r>
              <a:rPr lang="en-US" altLang="ko-KR" sz="2400" dirty="0"/>
              <a:t>void add(Component comp,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index) </a:t>
            </a:r>
          </a:p>
          <a:p>
            <a:pPr lvl="2"/>
            <a:r>
              <a:rPr lang="en-US" altLang="ko-KR" sz="2400" dirty="0"/>
              <a:t>comp </a:t>
            </a:r>
            <a:r>
              <a:rPr lang="ko-KR" altLang="en-US" sz="2400" dirty="0"/>
              <a:t>컴포넌트를 </a:t>
            </a:r>
            <a:r>
              <a:rPr lang="en-US" altLang="ko-KR" sz="2400" dirty="0"/>
              <a:t>index </a:t>
            </a:r>
            <a:r>
              <a:rPr lang="ko-KR" altLang="en-US" sz="2400" dirty="0"/>
              <a:t>위치에 삽입한다</a:t>
            </a:r>
            <a:r>
              <a:rPr lang="en-US" altLang="ko-KR" sz="2400" dirty="0"/>
              <a:t>.</a:t>
            </a:r>
          </a:p>
          <a:p>
            <a:pPr lvl="2"/>
            <a:r>
              <a:rPr lang="en-US" altLang="ko-KR" sz="2400" dirty="0"/>
              <a:t>index : </a:t>
            </a:r>
            <a:r>
              <a:rPr lang="ko-KR" altLang="en-US" sz="2400" dirty="0"/>
              <a:t>컴포넌트의 위치</a:t>
            </a:r>
          </a:p>
          <a:p>
            <a:pPr lvl="2" indent="0">
              <a:buNone/>
            </a:pPr>
            <a:r>
              <a:rPr lang="ko-KR" altLang="en-US" sz="2400" dirty="0"/>
              <a:t>            동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BorderLayout.EAST</a:t>
            </a:r>
            <a:r>
              <a:rPr lang="en-US" altLang="ko-KR" sz="2400" dirty="0"/>
              <a:t>      </a:t>
            </a:r>
            <a:r>
              <a:rPr lang="ko-KR" altLang="en-US" sz="2400" dirty="0"/>
              <a:t>서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BorderLayout.WEST</a:t>
            </a:r>
            <a:endParaRPr lang="en-US" altLang="ko-KR" sz="2400" dirty="0"/>
          </a:p>
          <a:p>
            <a:pPr lvl="2" indent="0">
              <a:buNone/>
            </a:pPr>
            <a:r>
              <a:rPr lang="ko-KR" altLang="en-US" sz="2400" dirty="0"/>
              <a:t>            남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BorderLayout.SOUTH</a:t>
            </a:r>
            <a:r>
              <a:rPr lang="en-US" altLang="ko-KR" sz="2400" dirty="0"/>
              <a:t>    </a:t>
            </a:r>
            <a:r>
              <a:rPr lang="ko-KR" altLang="en-US" sz="2400" dirty="0"/>
              <a:t>북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BorderLayout.NORTH</a:t>
            </a:r>
            <a:endParaRPr lang="en-US" altLang="ko-KR" sz="2400" dirty="0"/>
          </a:p>
          <a:p>
            <a:pPr lvl="2" indent="0">
              <a:buNone/>
            </a:pPr>
            <a:r>
              <a:rPr lang="ko-KR" altLang="en-US" sz="2400" dirty="0"/>
              <a:t>            중앙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BorderLayout.CENTER</a:t>
            </a:r>
            <a:endParaRPr lang="ko-KR" alt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2939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/>
              <a:t>GridLayout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배치관리자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/>
          </a:bodyPr>
          <a:lstStyle/>
          <a:p>
            <a:r>
              <a:rPr lang="ko-KR" altLang="en-US" sz="3200" dirty="0" err="1"/>
              <a:t>배치방법</a:t>
            </a:r>
            <a:endParaRPr lang="en-US" altLang="ko-KR" sz="3200" dirty="0"/>
          </a:p>
          <a:p>
            <a:pPr lvl="1"/>
            <a:r>
              <a:rPr lang="ko-KR" altLang="en-US" sz="2800" dirty="0"/>
              <a:t>컨테이너 공간을 동일한 사각형 격자</a:t>
            </a:r>
            <a:r>
              <a:rPr lang="en-US" altLang="ko-KR" sz="2800" dirty="0"/>
              <a:t>(</a:t>
            </a:r>
            <a:r>
              <a:rPr lang="ko-KR" altLang="en-US" sz="2800" dirty="0"/>
              <a:t>그리드</a:t>
            </a:r>
            <a:r>
              <a:rPr lang="en-US" altLang="ko-KR" sz="2800" dirty="0"/>
              <a:t>)</a:t>
            </a:r>
            <a:r>
              <a:rPr lang="ko-KR" altLang="en-US" sz="2800" dirty="0"/>
              <a:t>로 분할하고 각 셀에 컴포넌트 하나씩 배치</a:t>
            </a:r>
            <a:endParaRPr lang="en-US" altLang="ko-KR" sz="2800" dirty="0"/>
          </a:p>
          <a:p>
            <a:pPr lvl="2"/>
            <a:r>
              <a:rPr lang="ko-KR" altLang="en-US" sz="2800" dirty="0" err="1"/>
              <a:t>생성자에</a:t>
            </a:r>
            <a:r>
              <a:rPr lang="ko-KR" altLang="en-US" sz="2800" dirty="0"/>
              <a:t> 행수와 열수 지정</a:t>
            </a:r>
            <a:endParaRPr lang="en-US" altLang="ko-KR" sz="2800" dirty="0"/>
          </a:p>
          <a:p>
            <a:pPr lvl="2"/>
            <a:r>
              <a:rPr lang="ko-KR" altLang="en-US" sz="2800" dirty="0"/>
              <a:t>셀에 왼쪽에서 오른쪽으로</a:t>
            </a:r>
            <a:r>
              <a:rPr lang="en-US" altLang="ko-KR" sz="2800" dirty="0"/>
              <a:t>, </a:t>
            </a:r>
            <a:r>
              <a:rPr lang="ko-KR" altLang="en-US" sz="2800" dirty="0"/>
              <a:t>다시 위에서 아래로 순서대로 배치</a:t>
            </a:r>
            <a:endParaRPr lang="en-US" altLang="ko-KR" sz="2800" dirty="0"/>
          </a:p>
          <a:p>
            <a:endParaRPr 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="" xmlns:a16="http://schemas.microsoft.com/office/drawing/2014/main" id="{0469C16D-44D1-4548-9060-E1A8F5F5B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60" y="4729509"/>
            <a:ext cx="2737829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D8C9EEB-6376-7642-AB4D-DA69EBA83482}"/>
              </a:ext>
            </a:extLst>
          </p:cNvPr>
          <p:cNvSpPr txBox="1"/>
          <p:nvPr/>
        </p:nvSpPr>
        <p:spPr>
          <a:xfrm>
            <a:off x="5116195" y="5914736"/>
            <a:ext cx="242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4x3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그리드 레이아웃 설정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총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11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개의 버튼이 순서대로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add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됨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수직 간격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vGap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5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수평 간격 </a:t>
            </a:r>
            <a:r>
              <a:rPr lang="en-US" altLang="ko-KR" sz="12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hGap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: 5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</a:t>
            </a:r>
          </a:p>
        </p:txBody>
      </p:sp>
      <p:sp>
        <p:nvSpPr>
          <p:cNvPr id="6" name="자유형 6">
            <a:extLst>
              <a:ext uri="{FF2B5EF4-FFF2-40B4-BE49-F238E27FC236}">
                <a16:creationId xmlns="" xmlns:a16="http://schemas.microsoft.com/office/drawing/2014/main" id="{50FE1452-2935-204C-9711-E9BAEB955064}"/>
              </a:ext>
            </a:extLst>
          </p:cNvPr>
          <p:cNvSpPr/>
          <p:nvPr/>
        </p:nvSpPr>
        <p:spPr>
          <a:xfrm>
            <a:off x="2054002" y="5196212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2">
            <a:extLst>
              <a:ext uri="{FF2B5EF4-FFF2-40B4-BE49-F238E27FC236}">
                <a16:creationId xmlns="" xmlns:a16="http://schemas.microsoft.com/office/drawing/2014/main" id="{D0605419-F37E-ED44-BBED-C737F434E492}"/>
              </a:ext>
            </a:extLst>
          </p:cNvPr>
          <p:cNvSpPr/>
          <p:nvPr/>
        </p:nvSpPr>
        <p:spPr>
          <a:xfrm>
            <a:off x="5037333" y="4873047"/>
            <a:ext cx="533837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GridLayout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(4,3,5,5)); // 4×3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분할로 컴포넌트 배치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("1"));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왼쪽 첫 번째 셀에 버튼 배치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container.add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("2"));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옆 셀에 버튼 배치</a:t>
            </a:r>
          </a:p>
        </p:txBody>
      </p:sp>
    </p:spTree>
    <p:extLst>
      <p:ext uri="{BB962C8B-B14F-4D97-AF65-F5344CB8AC3E}">
        <p14:creationId xmlns="" xmlns:p14="http://schemas.microsoft.com/office/powerpoint/2010/main" val="45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err="1"/>
              <a:t>GridLayout</a:t>
            </a:r>
            <a:r>
              <a:rPr lang="en-US" altLang="ko-KR" sz="5400" dirty="0"/>
              <a:t> </a:t>
            </a:r>
            <a:r>
              <a:rPr lang="ko-KR" altLang="en-US" sz="5400" dirty="0" err="1"/>
              <a:t>생성자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sz="2800" dirty="0" err="1"/>
              <a:t>생성자</a:t>
            </a:r>
            <a:endParaRPr lang="en-US" altLang="ko-KR" sz="2800" dirty="0"/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()</a:t>
            </a:r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rows,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cols)</a:t>
            </a:r>
          </a:p>
          <a:p>
            <a:pPr lvl="1"/>
            <a:r>
              <a:rPr lang="en-US" altLang="ko-KR" sz="2400" dirty="0" err="1"/>
              <a:t>GridLayout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rows,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cols,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hGap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vGap</a:t>
            </a:r>
            <a:r>
              <a:rPr lang="en-US" altLang="ko-KR" sz="2400" dirty="0"/>
              <a:t>)</a:t>
            </a:r>
          </a:p>
          <a:p>
            <a:pPr lvl="2"/>
            <a:r>
              <a:rPr lang="en-US" altLang="ko-KR" sz="2400" dirty="0"/>
              <a:t>rows : </a:t>
            </a:r>
            <a:r>
              <a:rPr lang="ko-KR" altLang="en-US" sz="2400" dirty="0"/>
              <a:t>격자의 행수</a:t>
            </a:r>
            <a:r>
              <a:rPr lang="en-US" altLang="ko-KR" sz="2400" dirty="0"/>
              <a:t> 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1)</a:t>
            </a:r>
          </a:p>
          <a:p>
            <a:pPr lvl="2"/>
            <a:r>
              <a:rPr lang="en-US" altLang="ko-KR" sz="2400" dirty="0"/>
              <a:t>cols : </a:t>
            </a:r>
            <a:r>
              <a:rPr lang="ko-KR" altLang="en-US" sz="2400" dirty="0"/>
              <a:t>격자의 열수</a:t>
            </a:r>
            <a:r>
              <a:rPr lang="en-US" altLang="ko-KR" sz="2400" dirty="0"/>
              <a:t> 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1)</a:t>
            </a:r>
          </a:p>
          <a:p>
            <a:pPr lvl="2"/>
            <a:r>
              <a:rPr lang="en-US" altLang="ko-KR" sz="2400" dirty="0" err="1"/>
              <a:t>hGap</a:t>
            </a:r>
            <a:r>
              <a:rPr lang="en-US" altLang="ko-KR" sz="2400" dirty="0"/>
              <a:t> : </a:t>
            </a:r>
            <a:r>
              <a:rPr lang="ko-KR" altLang="en-US" sz="2400" dirty="0"/>
              <a:t>좌우 두 컴포넌트 사이의 수평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 err="1"/>
              <a:t>vGap</a:t>
            </a:r>
            <a:r>
              <a:rPr lang="en-US" altLang="ko-KR" sz="2400" dirty="0"/>
              <a:t> : </a:t>
            </a:r>
            <a:r>
              <a:rPr lang="ko-KR" altLang="en-US" sz="2400" dirty="0"/>
              <a:t>상하 두 컴포넌트 사이의 수직 간격</a:t>
            </a:r>
            <a:r>
              <a:rPr lang="en-US" altLang="ko-KR" sz="2400" dirty="0"/>
              <a:t>, </a:t>
            </a:r>
            <a:r>
              <a:rPr lang="ko-KR" altLang="en-US" sz="2400" dirty="0"/>
              <a:t>픽셀 단위</a:t>
            </a:r>
            <a:r>
              <a:rPr lang="en-US" altLang="ko-KR" sz="2400" dirty="0"/>
              <a:t>(</a:t>
            </a:r>
            <a:r>
              <a:rPr lang="ko-KR" altLang="en-US" sz="2400" dirty="0"/>
              <a:t>디폴트 </a:t>
            </a:r>
            <a:r>
              <a:rPr lang="en-US" altLang="ko-KR" sz="2400" dirty="0"/>
              <a:t>: 0)</a:t>
            </a:r>
          </a:p>
          <a:p>
            <a:pPr lvl="2"/>
            <a:r>
              <a:rPr lang="en-US" altLang="ko-KR" sz="2400" dirty="0"/>
              <a:t>rows x cols </a:t>
            </a:r>
            <a:r>
              <a:rPr lang="ko-KR" altLang="en-US" sz="2400" dirty="0"/>
              <a:t>만큼의 셀을 가진 격자로 컨테이너 공간을 분할</a:t>
            </a:r>
            <a:r>
              <a:rPr lang="en-US" altLang="ko-KR" sz="2400" dirty="0"/>
              <a:t>, </a:t>
            </a:r>
            <a:r>
              <a:rPr lang="ko-KR" altLang="en-US" sz="2400" dirty="0"/>
              <a:t>배치</a:t>
            </a:r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552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/>
              <a:t>cardlayout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BF6D53F-E06C-F94B-BE46-5B2B32F6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0" y="1422648"/>
            <a:ext cx="4815547" cy="5239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6221536-07D2-2B49-A36D-38C19C102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494" y="1392916"/>
            <a:ext cx="4938486" cy="52691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86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ko-KR" altLang="en-US" sz="5400" dirty="0" err="1"/>
              <a:t>배치관리자</a:t>
            </a:r>
            <a:r>
              <a:rPr lang="ko-KR" altLang="en-US" sz="5400" dirty="0"/>
              <a:t> 없는 컨테이너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배치관리자가 없는 컨테이너가 필요한 경우</a:t>
            </a:r>
            <a:endParaRPr lang="en-US" altLang="ko-KR" sz="2000" dirty="0"/>
          </a:p>
          <a:p>
            <a:pPr lvl="1"/>
            <a:r>
              <a:rPr lang="ko-KR" altLang="en-US" dirty="0"/>
              <a:t>응용프로그램에서 직접 컴포넌트의 크기와 위치를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1. </a:t>
            </a:r>
            <a:r>
              <a:rPr lang="ko-KR" altLang="en-US" dirty="0"/>
              <a:t>컴포넌트의 크기나 위치를 개발자 임의로 결정하고자 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2. </a:t>
            </a:r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컴포넌트들의 위치와 크기가 수시로 변하는 경우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3. </a:t>
            </a:r>
            <a:r>
              <a:rPr lang="ko-KR" altLang="en-US" dirty="0"/>
              <a:t>여러 컴포넌트들이 서로 겹쳐 출력하고자 하는 경우</a:t>
            </a:r>
            <a:endParaRPr lang="en-US" altLang="ko-KR" dirty="0"/>
          </a:p>
          <a:p>
            <a:endParaRPr lang="en-US" altLang="ko-KR" sz="2000" dirty="0"/>
          </a:p>
          <a:p>
            <a:r>
              <a:rPr lang="ko-KR" altLang="en-US" sz="2000" dirty="0"/>
              <a:t>컨테이너의 배치 관리자 제거 방법</a:t>
            </a:r>
            <a:endParaRPr lang="en-US" altLang="ko-KR" sz="2000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(null);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컨테이너의 배치관리자가 없어지면</a:t>
            </a:r>
            <a:r>
              <a:rPr lang="en-US" altLang="ko-KR" dirty="0"/>
              <a:t>, </a:t>
            </a:r>
            <a:r>
              <a:rPr lang="ko-KR" altLang="en-US" dirty="0"/>
              <a:t>컴포넌트에 대한 어떤 배치도 없음</a:t>
            </a:r>
            <a:endParaRPr lang="en-US" altLang="ko-KR" dirty="0"/>
          </a:p>
          <a:p>
            <a:pPr lvl="2"/>
            <a:r>
              <a:rPr lang="ko-KR" altLang="en-US" sz="1400" dirty="0"/>
              <a:t>추가된 컴포넌트의 크기가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설정</a:t>
            </a:r>
            <a:r>
              <a:rPr lang="en-US" altLang="ko-KR" sz="1400" dirty="0"/>
              <a:t>, </a:t>
            </a:r>
            <a:r>
              <a:rPr lang="ko-KR" altLang="en-US" sz="1400" dirty="0"/>
              <a:t>위치는 예측할 수 없게 됨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A195F34-319F-634F-AAF0-A36F3D96DBE0}"/>
              </a:ext>
            </a:extLst>
          </p:cNvPr>
          <p:cNvSpPr txBox="1"/>
          <p:nvPr/>
        </p:nvSpPr>
        <p:spPr>
          <a:xfrm>
            <a:off x="6764577" y="3429000"/>
            <a:ext cx="439248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 //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배치관리자 삭제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="" xmlns:a16="http://schemas.microsoft.com/office/drawing/2014/main" id="{C7CA38BB-7A04-424C-8764-D0DC7B0C2FD0}"/>
              </a:ext>
            </a:extLst>
          </p:cNvPr>
          <p:cNvSpPr/>
          <p:nvPr/>
        </p:nvSpPr>
        <p:spPr>
          <a:xfrm>
            <a:off x="5178715" y="4686235"/>
            <a:ext cx="648072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배치관리자가 없으면 아래 두 버튼은 배치되지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폭과 높이가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화면에 보이지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("me!"));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폭과 높이가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상태로 화면에 보이지 않는다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95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402977"/>
            <a:ext cx="10427960" cy="1188720"/>
          </a:xfrm>
        </p:spPr>
        <p:txBody>
          <a:bodyPr>
            <a:noAutofit/>
          </a:bodyPr>
          <a:lstStyle/>
          <a:p>
            <a:r>
              <a:rPr lang="en-US" altLang="ko-KR" sz="5400" dirty="0" smtClean="0"/>
              <a:t>CLI VS GUI ??</a:t>
            </a:r>
            <a:endParaRPr lang="en-US" sz="5400" dirty="0"/>
          </a:p>
        </p:txBody>
      </p:sp>
    </p:spTree>
    <p:extLst>
      <p:ext uri="{BB962C8B-B14F-4D97-AF65-F5344CB8AC3E}">
        <p14:creationId xmlns="" xmlns:p14="http://schemas.microsoft.com/office/powerpoint/2010/main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컴포넌트의 절대 위치와 크기 설정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sz="2000" dirty="0"/>
              <a:t>배치관리자가 없는 컨테이너에 컴포넌트를 삽입할 때</a:t>
            </a:r>
            <a:endParaRPr lang="en-US" altLang="ko-KR" sz="2000" dirty="0"/>
          </a:p>
          <a:p>
            <a:pPr lvl="1"/>
            <a:r>
              <a:rPr lang="ko-KR" altLang="en-US" sz="1800" dirty="0"/>
              <a:t>프로그램에서 컴포넌트의 절대 크기와 위치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컴포넌트들이 서로 겹치게 할 수 있음</a:t>
            </a:r>
            <a:endParaRPr lang="en-US" altLang="ko-KR" sz="1800" dirty="0"/>
          </a:p>
          <a:p>
            <a:r>
              <a:rPr lang="ko-KR" altLang="en-US" sz="2000" dirty="0"/>
              <a:t>컴포넌트의 크기와 위치 설정 </a:t>
            </a:r>
            <a:r>
              <a:rPr lang="ko-KR" altLang="en-US" sz="2000" dirty="0" err="1"/>
              <a:t>메소드</a:t>
            </a:r>
            <a:endParaRPr lang="en-US" altLang="ko-KR" sz="2000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setSize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	// </a:t>
            </a:r>
            <a:r>
              <a:rPr lang="ko-KR" altLang="en-US" dirty="0"/>
              <a:t>컴포넌트 크기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setLocation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 	// </a:t>
            </a:r>
            <a:r>
              <a:rPr lang="ko-KR" altLang="en-US" dirty="0"/>
              <a:t>컴포넌트 위치 설정</a:t>
            </a:r>
            <a:endParaRPr lang="en-US" altLang="ko-KR" dirty="0"/>
          </a:p>
          <a:p>
            <a:pPr lvl="2"/>
            <a:r>
              <a:rPr lang="en-US" altLang="ko-KR" dirty="0"/>
              <a:t>void </a:t>
            </a:r>
            <a:r>
              <a:rPr lang="en-US" altLang="ko-KR" dirty="0" err="1"/>
              <a:t>setBounds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 // </a:t>
            </a:r>
            <a:r>
              <a:rPr lang="ko-KR" altLang="en-US" dirty="0"/>
              <a:t>위치와 크기 동시 설정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버튼을 </a:t>
            </a:r>
            <a:r>
              <a:rPr lang="en-US" altLang="ko-KR" dirty="0"/>
              <a:t>100×40 </a:t>
            </a:r>
            <a:r>
              <a:rPr lang="ko-KR" altLang="en-US" dirty="0"/>
              <a:t>크기로 하고</a:t>
            </a:r>
            <a:r>
              <a:rPr lang="en-US" altLang="ko-KR" dirty="0"/>
              <a:t>, </a:t>
            </a:r>
            <a:r>
              <a:rPr lang="en-US" altLang="ko-KR" dirty="0" err="1"/>
              <a:t>JPanel</a:t>
            </a:r>
            <a:r>
              <a:rPr lang="ko-KR" altLang="en-US" dirty="0"/>
              <a:t>의 </a:t>
            </a:r>
            <a:r>
              <a:rPr lang="en-US" altLang="ko-KR" dirty="0"/>
              <a:t>(50, 50) </a:t>
            </a:r>
            <a:r>
              <a:rPr lang="ko-KR" altLang="en-US" dirty="0"/>
              <a:t>위치에 배치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직사각형 10">
            <a:extLst>
              <a:ext uri="{FF2B5EF4-FFF2-40B4-BE49-F238E27FC236}">
                <a16:creationId xmlns="" xmlns:a16="http://schemas.microsoft.com/office/drawing/2014/main" id="{23BD83F2-E79E-A040-9807-728EB9BA06E6}"/>
              </a:ext>
            </a:extLst>
          </p:cNvPr>
          <p:cNvSpPr/>
          <p:nvPr/>
        </p:nvSpPr>
        <p:spPr>
          <a:xfrm>
            <a:off x="2567608" y="4971456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JPanel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p.setLayout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(null); 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배치관리자 제거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("Click");</a:t>
            </a:r>
          </a:p>
          <a:p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clickButton.setSize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(100, 40); 		//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크기를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100×40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  <a:p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clickButton.setLocation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50);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위치를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p.add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clickButton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		//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패널 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(50, 50)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100×40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크기의 버튼 출력</a:t>
            </a:r>
          </a:p>
        </p:txBody>
      </p:sp>
    </p:spTree>
    <p:extLst>
      <p:ext uri="{BB962C8B-B14F-4D97-AF65-F5344CB8AC3E}">
        <p14:creationId xmlns="" xmlns:p14="http://schemas.microsoft.com/office/powerpoint/2010/main" val="29740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컨테이너 위의 컨테이너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sz="3600" dirty="0" smtClean="0"/>
              <a:t>상속구조 상 컨테이너도 컴포넌트의 일부이다</a:t>
            </a:r>
            <a:r>
              <a:rPr lang="en-US" altLang="ko-KR" sz="3600" dirty="0" smtClean="0"/>
              <a:t>.</a:t>
            </a:r>
          </a:p>
          <a:p>
            <a:r>
              <a:rPr lang="ko-KR" altLang="en-US" sz="3600" dirty="0" smtClean="0"/>
              <a:t>따라서 컨테이너를 컴포넌트처럼 받는 것이 가능하다</a:t>
            </a:r>
            <a:r>
              <a:rPr lang="en-US" altLang="ko-KR" sz="3600" dirty="0" smtClean="0"/>
              <a:t>.</a:t>
            </a:r>
            <a:endParaRPr lang="en-US" altLang="ko-KR" sz="3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그림 2">
            <a:extLst>
              <a:ext uri="{FF2B5EF4-FFF2-40B4-BE49-F238E27FC236}">
                <a16:creationId xmlns="" xmlns:a16="http://schemas.microsoft.com/office/drawing/2014/main" id="{A4902326-7061-CA4D-8F61-E8520C39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47" y="2972949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40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66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9</a:t>
            </a:r>
            <a:r>
              <a:rPr lang="ko-KR" altLang="en-US" sz="66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장 자바의 이벤트 처리</a:t>
            </a:r>
            <a:endParaRPr lang="en-US" sz="66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53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학습목표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64464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이벤트 기반 프로그래밍</a:t>
            </a:r>
            <a:endParaRPr lang="en-US" altLang="ko-KR" sz="4000" dirty="0"/>
          </a:p>
          <a:p>
            <a:r>
              <a:rPr lang="ko-KR" altLang="en-US" sz="4000" dirty="0"/>
              <a:t>이벤트 객체</a:t>
            </a:r>
            <a:endParaRPr lang="en-US" altLang="ko-KR" sz="4000" dirty="0"/>
          </a:p>
          <a:p>
            <a:r>
              <a:rPr lang="ko-KR" altLang="en-US" sz="4000" dirty="0"/>
              <a:t>이벤트 </a:t>
            </a:r>
            <a:r>
              <a:rPr lang="ko-KR" altLang="en-US" sz="4000" dirty="0" err="1"/>
              <a:t>리스너</a:t>
            </a:r>
            <a:endParaRPr lang="en-US" altLang="ko-KR" sz="4000" dirty="0"/>
          </a:p>
          <a:p>
            <a:r>
              <a:rPr lang="ko-KR" altLang="en-US" sz="4000" dirty="0"/>
              <a:t>독점 클래스</a:t>
            </a:r>
            <a:r>
              <a:rPr lang="en-US" altLang="ko-KR" sz="4000" dirty="0"/>
              <a:t>,</a:t>
            </a:r>
            <a:r>
              <a:rPr lang="ko-KR" altLang="en-US" sz="4000" dirty="0"/>
              <a:t> 내부 클래스</a:t>
            </a:r>
            <a:r>
              <a:rPr lang="en-US" altLang="ko-KR" sz="4000" dirty="0"/>
              <a:t>,</a:t>
            </a:r>
            <a:r>
              <a:rPr lang="ko-KR" altLang="en-US" sz="4000" dirty="0"/>
              <a:t> 그리고 익명 클래스</a:t>
            </a:r>
            <a:endParaRPr lang="en-US" altLang="ko-KR" sz="4000" dirty="0"/>
          </a:p>
          <a:p>
            <a:r>
              <a:rPr lang="ko-KR" altLang="en-US" sz="4000" dirty="0"/>
              <a:t>마우스 이벤트 </a:t>
            </a:r>
            <a:r>
              <a:rPr lang="ko-KR" altLang="en-US" sz="4000" dirty="0" err="1"/>
              <a:t>리스너</a:t>
            </a:r>
            <a:endParaRPr lang="en-US" altLang="ko-KR" sz="4000" dirty="0"/>
          </a:p>
          <a:p>
            <a:r>
              <a:rPr lang="ko-KR" altLang="en-US" sz="4000" dirty="0"/>
              <a:t>키 이벤트</a:t>
            </a:r>
            <a:endParaRPr lang="en-US" altLang="ko-KR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20783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처리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실제 작동이 되지 않으면 </a:t>
            </a:r>
            <a:r>
              <a:rPr lang="en-US" sz="4000" dirty="0"/>
              <a:t>GUI</a:t>
            </a:r>
            <a:r>
              <a:rPr lang="ko-KR" altLang="en-US" sz="4000" dirty="0"/>
              <a:t>는 그림에 불과한다</a:t>
            </a:r>
            <a:endParaRPr lang="en-US" altLang="ko-KR" sz="4000" dirty="0"/>
          </a:p>
          <a:p>
            <a:r>
              <a:rPr lang="ko-KR" altLang="en-US" sz="4000" dirty="0"/>
              <a:t>이벤트</a:t>
            </a:r>
            <a:r>
              <a:rPr lang="en-US" altLang="ko-KR" sz="4000" dirty="0"/>
              <a:t>:</a:t>
            </a:r>
            <a:r>
              <a:rPr lang="ko-KR" altLang="en-US" sz="4000" dirty="0"/>
              <a:t> </a:t>
            </a:r>
            <a:r>
              <a:rPr lang="en-US" altLang="ko-KR" sz="4000" dirty="0"/>
              <a:t>GUI</a:t>
            </a:r>
            <a:r>
              <a:rPr lang="ko-KR" altLang="en-US" sz="4000" dirty="0"/>
              <a:t>를 </a:t>
            </a:r>
            <a:r>
              <a:rPr lang="ko-KR" altLang="en-US" sz="4000" dirty="0" smtClean="0"/>
              <a:t>작동시킨다</a:t>
            </a:r>
            <a:r>
              <a:rPr lang="en-US" altLang="ko-KR" sz="4000" dirty="0" smtClean="0"/>
              <a:t>.</a:t>
            </a:r>
          </a:p>
          <a:p>
            <a:endParaRPr lang="en-US" altLang="ko-KR" sz="4000" dirty="0" smtClean="0"/>
          </a:p>
          <a:p>
            <a:r>
              <a:rPr lang="ko-KR" altLang="en-US" sz="4000" dirty="0" smtClean="0"/>
              <a:t>                             배치 실행</a:t>
            </a:r>
            <a:endParaRPr lang="en-US" altLang="ko-KR" sz="4000" dirty="0" smtClean="0"/>
          </a:p>
          <a:p>
            <a:r>
              <a:rPr lang="en-US" sz="4000" dirty="0" smtClean="0"/>
              <a:t>                                 VS   </a:t>
            </a:r>
          </a:p>
          <a:p>
            <a:r>
              <a:rPr lang="ko-KR" altLang="en-US" sz="4000" dirty="0" smtClean="0"/>
              <a:t>                   이벤트 기반 프로그래밍</a:t>
            </a:r>
            <a:endParaRPr lang="en-US" sz="4000" dirty="0" smtClean="0"/>
          </a:p>
          <a:p>
            <a:endParaRPr lang="en-US" altLang="ko-KR" sz="4000" dirty="0"/>
          </a:p>
        </p:txBody>
      </p:sp>
    </p:spTree>
    <p:extLst>
      <p:ext uri="{BB962C8B-B14F-4D97-AF65-F5344CB8AC3E}">
        <p14:creationId xmlns="" xmlns:p14="http://schemas.microsoft.com/office/powerpoint/2010/main" val="17671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 smtClean="0"/>
              <a:t>배치 실행</a:t>
            </a:r>
            <a:r>
              <a:rPr lang="en-US" altLang="ko-KR" sz="4400" dirty="0" smtClean="0"/>
              <a:t>(</a:t>
            </a:r>
            <a:r>
              <a:rPr lang="en-US" sz="4400" dirty="0" smtClean="0"/>
              <a:t>Batch Programming)</a:t>
            </a:r>
            <a:endParaRPr lang="en-US" sz="4400" dirty="0"/>
          </a:p>
        </p:txBody>
      </p:sp>
      <p:pic>
        <p:nvPicPr>
          <p:cNvPr id="4" name="내용 개체 틀 3" descr="캡처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867" y="1347910"/>
            <a:ext cx="10557880" cy="5510090"/>
          </a:xfrm>
        </p:spPr>
      </p:pic>
    </p:spTree>
    <p:extLst>
      <p:ext uri="{BB962C8B-B14F-4D97-AF65-F5344CB8AC3E}">
        <p14:creationId xmlns="" xmlns:p14="http://schemas.microsoft.com/office/powerpoint/2010/main" val="17671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이벤트 기반 프로그래밍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(Event Driven programming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3" descr="계산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76" y="1694426"/>
            <a:ext cx="3473091" cy="48891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71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/>
              <a:t>스윙 응용프로그램의 이벤트의 실제 예</a:t>
            </a:r>
            <a:endParaRPr lang="en-US" sz="4800" dirty="0"/>
          </a:p>
        </p:txBody>
      </p:sp>
      <p:pic>
        <p:nvPicPr>
          <p:cNvPr id="4" name="그림 2">
            <a:extLst>
              <a:ext uri="{FF2B5EF4-FFF2-40B4-BE49-F238E27FC236}">
                <a16:creationId xmlns="" xmlns:a16="http://schemas.microsoft.com/office/drawing/2014/main" id="{544DB05B-3D00-A74A-9472-107868A54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65" y="1480793"/>
            <a:ext cx="4204412" cy="3396061"/>
          </a:xfrm>
          <a:prstGeom prst="rect">
            <a:avLst/>
          </a:prstGeom>
        </p:spPr>
      </p:pic>
      <p:pic>
        <p:nvPicPr>
          <p:cNvPr id="5" name="Picture 2" descr="C:\Documents and Settings\황기태\Local Settings\Temporary Internet Files\Content.IE5\O7ZFUOTT\MCj03825820000[1].jpg">
            <a:extLst>
              <a:ext uri="{FF2B5EF4-FFF2-40B4-BE49-F238E27FC236}">
                <a16:creationId xmlns="" xmlns:a16="http://schemas.microsoft.com/office/drawing/2014/main" id="{33F2F835-FA11-584E-9EB2-755B7532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9027" y="5631517"/>
            <a:ext cx="1071570" cy="107157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64A469B-B5CC-7145-8D25-C712BAB82ED8}"/>
              </a:ext>
            </a:extLst>
          </p:cNvPr>
          <p:cNvSpPr txBox="1"/>
          <p:nvPr/>
        </p:nvSpPr>
        <p:spPr>
          <a:xfrm>
            <a:off x="3621006" y="5182180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 버튼 클릭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7" name="Picture 7" descr="C:\Documents and Settings\황기태\Local Settings\Temporary Internet Files\Content.IE5\5W8J510P\MCj03605900000[1].wmf">
            <a:extLst>
              <a:ext uri="{FF2B5EF4-FFF2-40B4-BE49-F238E27FC236}">
                <a16:creationId xmlns="" xmlns:a16="http://schemas.microsoft.com/office/drawing/2014/main" id="{B82C82A2-A344-AA44-A0CA-C6F9671A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01435" y="5631517"/>
            <a:ext cx="1837030" cy="87508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B8969A5-9E48-284C-BA36-32F854A52C4C}"/>
              </a:ext>
            </a:extLst>
          </p:cNvPr>
          <p:cNvSpPr txBox="1"/>
          <p:nvPr/>
        </p:nvSpPr>
        <p:spPr>
          <a:xfrm>
            <a:off x="4996349" y="5465692"/>
            <a:ext cx="1448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윈도우 크기 조절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Container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CDE47A4-4017-154A-A7A2-8C3243E57A38}"/>
              </a:ext>
            </a:extLst>
          </p:cNvPr>
          <p:cNvSpPr txBox="1"/>
          <p:nvPr/>
        </p:nvSpPr>
        <p:spPr>
          <a:xfrm>
            <a:off x="6315617" y="5060013"/>
            <a:ext cx="103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키보드 입력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(Key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DA1F970-7130-EA40-A3F1-7B95B532B4D1}"/>
              </a:ext>
            </a:extLst>
          </p:cNvPr>
          <p:cNvSpPr txBox="1"/>
          <p:nvPr/>
        </p:nvSpPr>
        <p:spPr>
          <a:xfrm>
            <a:off x="7315749" y="4917137"/>
            <a:ext cx="1143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키보드로 메뉴 선택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(Key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F4433EB-E78B-D54C-92C6-56024B2CBC99}"/>
              </a:ext>
            </a:extLst>
          </p:cNvPr>
          <p:cNvSpPr txBox="1"/>
          <p:nvPr/>
        </p:nvSpPr>
        <p:spPr>
          <a:xfrm>
            <a:off x="2353143" y="4845699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마우스로 메뉴 선택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(Mouse Event,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Action Event)</a:t>
            </a:r>
            <a:endParaRPr lang="ko-KR" altLang="en-US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2" name="자유형 30">
            <a:extLst>
              <a:ext uri="{FF2B5EF4-FFF2-40B4-BE49-F238E27FC236}">
                <a16:creationId xmlns="" xmlns:a16="http://schemas.microsoft.com/office/drawing/2014/main" id="{0A76FB83-BEE2-5E49-8020-3E6B641D8069}"/>
              </a:ext>
            </a:extLst>
          </p:cNvPr>
          <p:cNvSpPr/>
          <p:nvPr/>
        </p:nvSpPr>
        <p:spPr>
          <a:xfrm>
            <a:off x="3331888" y="2095280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33">
            <a:extLst>
              <a:ext uri="{FF2B5EF4-FFF2-40B4-BE49-F238E27FC236}">
                <a16:creationId xmlns="" xmlns:a16="http://schemas.microsoft.com/office/drawing/2014/main" id="{5BAA1890-CBB7-7043-B94E-F1EC127D2057}"/>
              </a:ext>
            </a:extLst>
          </p:cNvPr>
          <p:cNvSpPr/>
          <p:nvPr/>
        </p:nvSpPr>
        <p:spPr>
          <a:xfrm>
            <a:off x="5562723" y="4931774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4" name="자유형 34">
            <a:extLst>
              <a:ext uri="{FF2B5EF4-FFF2-40B4-BE49-F238E27FC236}">
                <a16:creationId xmlns="" xmlns:a16="http://schemas.microsoft.com/office/drawing/2014/main" id="{7DBACDB7-1EEC-8649-B821-6ED67B568617}"/>
              </a:ext>
            </a:extLst>
          </p:cNvPr>
          <p:cNvSpPr/>
          <p:nvPr/>
        </p:nvSpPr>
        <p:spPr>
          <a:xfrm>
            <a:off x="5994771" y="1999105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35">
            <a:extLst>
              <a:ext uri="{FF2B5EF4-FFF2-40B4-BE49-F238E27FC236}">
                <a16:creationId xmlns="" xmlns:a16="http://schemas.microsoft.com/office/drawing/2014/main" id="{9399C3A4-362B-1E4A-839A-4343D2FAB327}"/>
              </a:ext>
            </a:extLst>
          </p:cNvPr>
          <p:cNvSpPr/>
          <p:nvPr/>
        </p:nvSpPr>
        <p:spPr>
          <a:xfrm>
            <a:off x="8010002" y="2044974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801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기반 프로그래밍</a:t>
            </a:r>
            <a:endParaRPr lang="en-US" sz="54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2650" y="2624137"/>
            <a:ext cx="10426700" cy="260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547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자바 스윙 프로그램에서 이벤트 처리 과정</a:t>
            </a:r>
            <a:endParaRPr lang="en-US" sz="4400" dirty="0"/>
          </a:p>
        </p:txBody>
      </p:sp>
      <p:pic>
        <p:nvPicPr>
          <p:cNvPr id="4" name="내용 개체 틀 3" descr="이벤트처리과정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319" y="1413732"/>
            <a:ext cx="5352400" cy="5165205"/>
          </a:xfrm>
        </p:spPr>
      </p:pic>
    </p:spTree>
    <p:extLst>
      <p:ext uri="{BB962C8B-B14F-4D97-AF65-F5344CB8AC3E}">
        <p14:creationId xmlns="" xmlns:p14="http://schemas.microsoft.com/office/powerpoint/2010/main" val="10946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5400" dirty="0" smtClean="0"/>
              <a:t>CLI</a:t>
            </a:r>
            <a:endParaRPr lang="en-US" sz="5400" dirty="0"/>
          </a:p>
        </p:txBody>
      </p:sp>
      <p:pic>
        <p:nvPicPr>
          <p:cNvPr id="5" name="내용 개체 틀 4" descr="cl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817" y="2351515"/>
            <a:ext cx="4611686" cy="2861531"/>
          </a:xfrm>
        </p:spPr>
      </p:pic>
      <p:pic>
        <p:nvPicPr>
          <p:cNvPr id="6" name="그림 5" descr="conso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64" y="5346398"/>
            <a:ext cx="7925907" cy="155279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 txBox="1">
            <a:spLocks/>
          </p:cNvSpPr>
          <p:nvPr/>
        </p:nvSpPr>
        <p:spPr>
          <a:xfrm>
            <a:off x="2620204" y="1712333"/>
            <a:ext cx="7973655" cy="433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CLI (Command Line Interface)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고려대학교M" panose="02020603020101020101" pitchFamily="18" charset="-127"/>
              <a:ea typeface="고려대학교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자바 스윙 프로그램에서 이벤트 처리 과정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이벤트 처리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이벤트 발생시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어떤 작업이 수행되도록 코드를 작성하는 것</a:t>
            </a:r>
            <a:endParaRPr lang="en-US" altLang="ko-KR" sz="2400" dirty="0" smtClean="0"/>
          </a:p>
          <a:p>
            <a:r>
              <a:rPr lang="ko-KR" altLang="en-US" sz="2400" dirty="0" smtClean="0"/>
              <a:t>이벤트가 </a:t>
            </a:r>
            <a:r>
              <a:rPr lang="ko-KR" altLang="en-US" sz="2400" dirty="0"/>
              <a:t>처리되는 과정</a:t>
            </a:r>
            <a:endParaRPr lang="en-US" altLang="ko-KR" sz="2400" dirty="0"/>
          </a:p>
          <a:p>
            <a:pPr lvl="1"/>
            <a:r>
              <a:rPr lang="ko-KR" altLang="en-US" sz="2000" dirty="0"/>
              <a:t>이벤트 발생</a:t>
            </a:r>
            <a:endParaRPr lang="en-US" altLang="ko-KR" sz="2000" dirty="0"/>
          </a:p>
          <a:p>
            <a:pPr lvl="2"/>
            <a:r>
              <a:rPr lang="ko-KR" altLang="en-US" sz="2000" dirty="0"/>
              <a:t>예 </a:t>
            </a:r>
            <a:r>
              <a:rPr lang="en-US" altLang="ko-KR" sz="2000" dirty="0"/>
              <a:t>:</a:t>
            </a:r>
            <a:r>
              <a:rPr lang="ko-KR" altLang="en-US" sz="2000" dirty="0"/>
              <a:t>마우스의 움직임 혹은 </a:t>
            </a:r>
            <a:r>
              <a:rPr lang="ko-KR" altLang="en-US" sz="2000" dirty="0" err="1"/>
              <a:t>키보드입력</a:t>
            </a:r>
            <a:endParaRPr lang="en-US" altLang="ko-KR" sz="2000" dirty="0"/>
          </a:p>
          <a:p>
            <a:pPr lvl="1"/>
            <a:r>
              <a:rPr lang="ko-KR" altLang="en-US" sz="2000" dirty="0"/>
              <a:t>이벤트</a:t>
            </a:r>
            <a:r>
              <a:rPr lang="en-US" altLang="ko-KR" sz="2000" dirty="0"/>
              <a:t> </a:t>
            </a:r>
            <a:r>
              <a:rPr lang="ko-KR" altLang="en-US" sz="2000" dirty="0"/>
              <a:t>객체 생성</a:t>
            </a:r>
            <a:endParaRPr lang="en-US" altLang="ko-KR" sz="2000" dirty="0"/>
          </a:p>
          <a:p>
            <a:pPr lvl="2"/>
            <a:r>
              <a:rPr lang="ko-KR" altLang="en-US" sz="2000" dirty="0"/>
              <a:t>현재 발생한 이벤트에 대한 정보를 가진 객체</a:t>
            </a:r>
            <a:endParaRPr lang="en-US" altLang="ko-KR" sz="2000" dirty="0"/>
          </a:p>
          <a:p>
            <a:pPr lvl="1"/>
            <a:r>
              <a:rPr lang="ko-KR" altLang="en-US" sz="2000" dirty="0"/>
              <a:t>응용프로그램에 작성된 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찾기</a:t>
            </a:r>
            <a:endParaRPr lang="en-US" altLang="ko-KR" sz="2000" dirty="0"/>
          </a:p>
          <a:p>
            <a:pPr lvl="1"/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실행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리스너에</a:t>
            </a:r>
            <a:r>
              <a:rPr lang="ko-KR" altLang="en-US" sz="2000" dirty="0"/>
              <a:t> 이벤트 객체 전달</a:t>
            </a:r>
            <a:endParaRPr lang="en-US" altLang="ko-KR" sz="2000" dirty="0"/>
          </a:p>
          <a:p>
            <a:pPr lvl="2"/>
            <a:r>
              <a:rPr lang="ko-KR" altLang="en-US" sz="2000" dirty="0" err="1"/>
              <a:t>리스너</a:t>
            </a:r>
            <a:r>
              <a:rPr lang="ko-KR" altLang="en-US" sz="2000" dirty="0"/>
              <a:t> 코드 실행</a:t>
            </a:r>
            <a:endParaRPr lang="en-US" altLang="ko-KR" sz="2000" dirty="0"/>
          </a:p>
        </p:txBody>
      </p:sp>
    </p:spTree>
    <p:extLst>
      <p:ext uri="{BB962C8B-B14F-4D97-AF65-F5344CB8AC3E}">
        <p14:creationId xmlns="" xmlns:p14="http://schemas.microsoft.com/office/powerpoint/2010/main" val="10946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객체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" altLang="en-US" dirty="0"/>
              <a:t>각각의 컴포넌트마다 지정된 객체가 있다</a:t>
            </a:r>
            <a:endParaRPr lang="en-US" altLang="ko" dirty="0"/>
          </a:p>
          <a:p>
            <a:r>
              <a:rPr lang="ko" altLang="en-US" dirty="0"/>
              <a:t>이벤트를 발생시킨 컴포넌트의 정보를 가짐</a:t>
            </a:r>
            <a:endParaRPr lang="en-US" altLang="ko" dirty="0"/>
          </a:p>
          <a:p>
            <a:r>
              <a:rPr lang="ko" altLang="en-US" dirty="0"/>
              <a:t>이벤트의 종류</a:t>
            </a:r>
            <a:r>
              <a:rPr lang="en-US" altLang="ko" dirty="0"/>
              <a:t>, </a:t>
            </a:r>
            <a:r>
              <a:rPr lang="ko" altLang="en-US" dirty="0"/>
              <a:t>이벤트의 소스</a:t>
            </a:r>
            <a:r>
              <a:rPr lang="en-US" altLang="ko" dirty="0"/>
              <a:t>, </a:t>
            </a:r>
            <a:r>
              <a:rPr lang="ko" altLang="en-US" dirty="0"/>
              <a:t>좌표</a:t>
            </a:r>
            <a:r>
              <a:rPr lang="en-US" altLang="ko" dirty="0"/>
              <a:t>, </a:t>
            </a:r>
            <a:r>
              <a:rPr lang="ko" altLang="en-US" dirty="0"/>
              <a:t>상태 등</a:t>
            </a:r>
            <a:endParaRPr lang="en-US" altLang="ko" dirty="0"/>
          </a:p>
          <a:p>
            <a:endParaRPr lang="en-US" dirty="0"/>
          </a:p>
          <a:p>
            <a:r>
              <a:rPr lang="ko" altLang="en-US" dirty="0"/>
              <a:t>이벤트 객체에 대해서 이벤트 소스가 정해져 있다</a:t>
            </a:r>
            <a:endParaRPr lang="en-US" altLang="ko" dirty="0"/>
          </a:p>
          <a:p>
            <a:r>
              <a:rPr lang="ko" altLang="en-US" dirty="0"/>
              <a:t>하나의 객체가 여러 가지의 컴포넌트의 정보를 처리가능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D377F7-31D6-464D-A544-6BAB8EF4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71" y="3927214"/>
            <a:ext cx="6494236" cy="27361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1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400" dirty="0"/>
              <a:t>이벤트 객체</a:t>
            </a:r>
            <a:r>
              <a:rPr lang="en-US" altLang="ko-KR" sz="4400" dirty="0"/>
              <a:t>, </a:t>
            </a:r>
            <a:r>
              <a:rPr lang="ko-KR" altLang="en-US" sz="4400" dirty="0"/>
              <a:t>이벤트 소스</a:t>
            </a:r>
            <a:r>
              <a:rPr lang="en-US" altLang="ko-KR" sz="4400" dirty="0"/>
              <a:t>, </a:t>
            </a:r>
            <a:r>
              <a:rPr lang="ko-KR" altLang="en-US" sz="4400" dirty="0"/>
              <a:t>발생하는 경우</a:t>
            </a:r>
            <a:endParaRPr lang="en-US" sz="4400" dirty="0"/>
          </a:p>
        </p:txBody>
      </p:sp>
      <p:pic>
        <p:nvPicPr>
          <p:cNvPr id="4" name="그림 2">
            <a:extLst>
              <a:ext uri="{FF2B5EF4-FFF2-40B4-BE49-F238E27FC236}">
                <a16:creationId xmlns="" xmlns:a16="http://schemas.microsoft.com/office/drawing/2014/main" id="{FAA3FBF8-F378-E247-B365-C71D1DF1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77" y="1510927"/>
            <a:ext cx="5846445" cy="48234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97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이벤트 객체와 이벤트 정보를 </a:t>
            </a:r>
            <a:r>
              <a:rPr lang="ko-KR" altLang="en-US" sz="4000" dirty="0" err="1"/>
              <a:t>리턴하는</a:t>
            </a:r>
            <a:r>
              <a:rPr lang="ko-KR" altLang="en-US" sz="4000" dirty="0"/>
              <a:t> </a:t>
            </a:r>
            <a:r>
              <a:rPr lang="ko-KR" altLang="en-US" sz="4000" dirty="0" err="1"/>
              <a:t>메소드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B6D9F4E-51BB-444B-B4BF-521270CC85A1}"/>
              </a:ext>
            </a:extLst>
          </p:cNvPr>
          <p:cNvSpPr txBox="1"/>
          <p:nvPr/>
        </p:nvSpPr>
        <p:spPr>
          <a:xfrm>
            <a:off x="6044726" y="1893083"/>
            <a:ext cx="14889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Object </a:t>
            </a:r>
            <a:r>
              <a:rPr lang="en-US" altLang="ko-KR" sz="1200" dirty="0" err="1"/>
              <a:t>getSource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559115-790E-AD47-BDE9-A0781B10F04F}"/>
              </a:ext>
            </a:extLst>
          </p:cNvPr>
          <p:cNvSpPr txBox="1"/>
          <p:nvPr/>
        </p:nvSpPr>
        <p:spPr>
          <a:xfrm>
            <a:off x="2544264" y="3607595"/>
            <a:ext cx="213661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getActionCommand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4C35930-5627-3F4E-B0F7-6881BC0F3305}"/>
              </a:ext>
            </a:extLst>
          </p:cNvPr>
          <p:cNvSpPr txBox="1"/>
          <p:nvPr/>
        </p:nvSpPr>
        <p:spPr>
          <a:xfrm>
            <a:off x="6090599" y="4321975"/>
            <a:ext cx="139769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getModifiers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A8D30E-98BA-944C-9FE3-0D1BE2F36C6D}"/>
              </a:ext>
            </a:extLst>
          </p:cNvPr>
          <p:cNvSpPr txBox="1"/>
          <p:nvPr/>
        </p:nvSpPr>
        <p:spPr>
          <a:xfrm>
            <a:off x="4518963" y="5607859"/>
            <a:ext cx="1489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getButton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getClickCount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Point </a:t>
            </a:r>
            <a:r>
              <a:rPr lang="en-US" altLang="ko-KR" sz="1200" dirty="0" err="1"/>
              <a:t>getPoint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getX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getY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0D9D869-C871-2247-98CA-887A8F6E3ED5}"/>
              </a:ext>
            </a:extLst>
          </p:cNvPr>
          <p:cNvSpPr txBox="1"/>
          <p:nvPr/>
        </p:nvSpPr>
        <p:spPr>
          <a:xfrm>
            <a:off x="7523182" y="5607859"/>
            <a:ext cx="148412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char </a:t>
            </a:r>
            <a:r>
              <a:rPr lang="en-US" altLang="ko-KR" sz="1200" dirty="0" err="1"/>
              <a:t>getKeyChar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getKeyCode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String </a:t>
            </a:r>
            <a:r>
              <a:rPr lang="en-US" altLang="ko-KR" sz="1200" dirty="0" err="1"/>
              <a:t>getKeyText</a:t>
            </a:r>
            <a:r>
              <a:rPr lang="en-US" altLang="ko-KR" sz="1200" dirty="0"/>
              <a:t>()</a:t>
            </a:r>
          </a:p>
        </p:txBody>
      </p:sp>
      <p:sp>
        <p:nvSpPr>
          <p:cNvPr id="9" name="직사각형 10">
            <a:extLst>
              <a:ext uri="{FF2B5EF4-FFF2-40B4-BE49-F238E27FC236}">
                <a16:creationId xmlns="" xmlns:a16="http://schemas.microsoft.com/office/drawing/2014/main" id="{433EB0F4-1F79-B241-8495-DDF11C1D6E14}"/>
              </a:ext>
            </a:extLst>
          </p:cNvPr>
          <p:cNvSpPr/>
          <p:nvPr/>
        </p:nvSpPr>
        <p:spPr>
          <a:xfrm>
            <a:off x="5401784" y="1535893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EventObject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11">
            <a:extLst>
              <a:ext uri="{FF2B5EF4-FFF2-40B4-BE49-F238E27FC236}">
                <a16:creationId xmlns="" xmlns:a16="http://schemas.microsoft.com/office/drawing/2014/main" id="{C0257F53-7B5C-3846-B0A8-FF6859CAFAC3}"/>
              </a:ext>
            </a:extLst>
          </p:cNvPr>
          <p:cNvSpPr/>
          <p:nvPr/>
        </p:nvSpPr>
        <p:spPr>
          <a:xfrm>
            <a:off x="5116032" y="3250405"/>
            <a:ext cx="1785950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ComponentEvent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2">
            <a:extLst>
              <a:ext uri="{FF2B5EF4-FFF2-40B4-BE49-F238E27FC236}">
                <a16:creationId xmlns="" xmlns:a16="http://schemas.microsoft.com/office/drawing/2014/main" id="{37B33981-7733-004F-B7C1-B23DDB166864}"/>
              </a:ext>
            </a:extLst>
          </p:cNvPr>
          <p:cNvSpPr/>
          <p:nvPr/>
        </p:nvSpPr>
        <p:spPr>
          <a:xfrm>
            <a:off x="7999117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ItemEvent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3">
            <a:extLst>
              <a:ext uri="{FF2B5EF4-FFF2-40B4-BE49-F238E27FC236}">
                <a16:creationId xmlns="" xmlns:a16="http://schemas.microsoft.com/office/drawing/2014/main" id="{046D81BA-FAFD-8440-9E54-761088506F4B}"/>
              </a:ext>
            </a:extLst>
          </p:cNvPr>
          <p:cNvSpPr/>
          <p:nvPr/>
        </p:nvSpPr>
        <p:spPr>
          <a:xfrm>
            <a:off x="2141201" y="325040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ActionEvent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4">
            <a:extLst>
              <a:ext uri="{FF2B5EF4-FFF2-40B4-BE49-F238E27FC236}">
                <a16:creationId xmlns="" xmlns:a16="http://schemas.microsoft.com/office/drawing/2014/main" id="{B4CEEC7E-A066-354F-B70F-B6AF9D912EBC}"/>
              </a:ext>
            </a:extLst>
          </p:cNvPr>
          <p:cNvSpPr/>
          <p:nvPr/>
        </p:nvSpPr>
        <p:spPr>
          <a:xfrm>
            <a:off x="5401784" y="2321711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AWTEvent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5">
            <a:extLst>
              <a:ext uri="{FF2B5EF4-FFF2-40B4-BE49-F238E27FC236}">
                <a16:creationId xmlns="" xmlns:a16="http://schemas.microsoft.com/office/drawing/2014/main" id="{11851EA7-5792-9E40-A963-5145578F0BAD}"/>
              </a:ext>
            </a:extLst>
          </p:cNvPr>
          <p:cNvSpPr/>
          <p:nvPr/>
        </p:nvSpPr>
        <p:spPr>
          <a:xfrm>
            <a:off x="5401784" y="3964785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InputEvent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7">
            <a:extLst>
              <a:ext uri="{FF2B5EF4-FFF2-40B4-BE49-F238E27FC236}">
                <a16:creationId xmlns="" xmlns:a16="http://schemas.microsoft.com/office/drawing/2014/main" id="{C499BF33-A97D-8649-98EA-F85D313130F6}"/>
              </a:ext>
            </a:extLst>
          </p:cNvPr>
          <p:cNvCxnSpPr>
            <a:stCxn id="13" idx="0"/>
            <a:endCxn id="9" idx="2"/>
          </p:cNvCxnSpPr>
          <p:nvPr/>
        </p:nvCxnSpPr>
        <p:spPr>
          <a:xfrm rot="5400000" flipH="1" flipV="1">
            <a:off x="5783822" y="2107397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8">
            <a:extLst>
              <a:ext uri="{FF2B5EF4-FFF2-40B4-BE49-F238E27FC236}">
                <a16:creationId xmlns="" xmlns:a16="http://schemas.microsoft.com/office/drawing/2014/main" id="{61EF67D2-FE11-DD43-862E-CC628907D4A0}"/>
              </a:ext>
            </a:extLst>
          </p:cNvPr>
          <p:cNvCxnSpPr>
            <a:stCxn id="10" idx="0"/>
            <a:endCxn id="13" idx="2"/>
          </p:cNvCxnSpPr>
          <p:nvPr/>
        </p:nvCxnSpPr>
        <p:spPr>
          <a:xfrm rot="16200000" flipV="1">
            <a:off x="5717820" y="2959217"/>
            <a:ext cx="571504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9">
            <a:extLst>
              <a:ext uri="{FF2B5EF4-FFF2-40B4-BE49-F238E27FC236}">
                <a16:creationId xmlns="" xmlns:a16="http://schemas.microsoft.com/office/drawing/2014/main" id="{68A52717-C716-F444-994C-9E68F00344BB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rot="16200000" flipV="1">
            <a:off x="7011051" y="1665986"/>
            <a:ext cx="571504" cy="259733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20">
            <a:extLst>
              <a:ext uri="{FF2B5EF4-FFF2-40B4-BE49-F238E27FC236}">
                <a16:creationId xmlns="" xmlns:a16="http://schemas.microsoft.com/office/drawing/2014/main" id="{F5331B5D-6EFC-9946-AA85-CB39831A0B1F}"/>
              </a:ext>
            </a:extLst>
          </p:cNvPr>
          <p:cNvCxnSpPr>
            <a:stCxn id="14" idx="0"/>
            <a:endCxn id="10" idx="2"/>
          </p:cNvCxnSpPr>
          <p:nvPr/>
        </p:nvCxnSpPr>
        <p:spPr>
          <a:xfrm rot="5400000" flipH="1" flipV="1">
            <a:off x="5824976" y="3780755"/>
            <a:ext cx="357190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21">
            <a:extLst>
              <a:ext uri="{FF2B5EF4-FFF2-40B4-BE49-F238E27FC236}">
                <a16:creationId xmlns="" xmlns:a16="http://schemas.microsoft.com/office/drawing/2014/main" id="{61550C9A-C275-E64A-9DBD-D56C0D1F9834}"/>
              </a:ext>
            </a:extLst>
          </p:cNvPr>
          <p:cNvSpPr/>
          <p:nvPr/>
        </p:nvSpPr>
        <p:spPr>
          <a:xfrm>
            <a:off x="3901586" y="5322107"/>
            <a:ext cx="1192703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MouseEvent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0" name="직사각형 22">
            <a:extLst>
              <a:ext uri="{FF2B5EF4-FFF2-40B4-BE49-F238E27FC236}">
                <a16:creationId xmlns="" xmlns:a16="http://schemas.microsoft.com/office/drawing/2014/main" id="{B122743B-2784-4246-BE70-3012CB907002}"/>
              </a:ext>
            </a:extLst>
          </p:cNvPr>
          <p:cNvSpPr/>
          <p:nvPr/>
        </p:nvSpPr>
        <p:spPr>
          <a:xfrm>
            <a:off x="6901982" y="5322107"/>
            <a:ext cx="129209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KeyEvent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21" name="꺾인 연결선 23">
            <a:extLst>
              <a:ext uri="{FF2B5EF4-FFF2-40B4-BE49-F238E27FC236}">
                <a16:creationId xmlns="" xmlns:a16="http://schemas.microsoft.com/office/drawing/2014/main" id="{FC9A71F9-CCD4-EB49-87F1-4E27780F0E2E}"/>
              </a:ext>
            </a:extLst>
          </p:cNvPr>
          <p:cNvCxnSpPr>
            <a:stCxn id="19" idx="0"/>
            <a:endCxn id="14" idx="2"/>
          </p:cNvCxnSpPr>
          <p:nvPr/>
        </p:nvCxnSpPr>
        <p:spPr>
          <a:xfrm rot="5400000" flipH="1" flipV="1">
            <a:off x="4747971" y="4071942"/>
            <a:ext cx="1000132" cy="15001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4">
            <a:extLst>
              <a:ext uri="{FF2B5EF4-FFF2-40B4-BE49-F238E27FC236}">
                <a16:creationId xmlns="" xmlns:a16="http://schemas.microsoft.com/office/drawing/2014/main" id="{148C2607-E51A-684C-84CC-08C260FB608F}"/>
              </a:ext>
            </a:extLst>
          </p:cNvPr>
          <p:cNvCxnSpPr>
            <a:stCxn id="20" idx="0"/>
            <a:endCxn id="14" idx="2"/>
          </p:cNvCxnSpPr>
          <p:nvPr/>
        </p:nvCxnSpPr>
        <p:spPr>
          <a:xfrm rot="16200000" flipV="1">
            <a:off x="6273017" y="4047094"/>
            <a:ext cx="1000132" cy="1549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36">
            <a:extLst>
              <a:ext uri="{FF2B5EF4-FFF2-40B4-BE49-F238E27FC236}">
                <a16:creationId xmlns="" xmlns:a16="http://schemas.microsoft.com/office/drawing/2014/main" id="{5582C3AC-2AFC-A849-B564-485E9362B980}"/>
              </a:ext>
            </a:extLst>
          </p:cNvPr>
          <p:cNvCxnSpPr/>
          <p:nvPr/>
        </p:nvCxnSpPr>
        <p:spPr>
          <a:xfrm rot="5400000" flipH="1" flipV="1">
            <a:off x="4092430" y="1329984"/>
            <a:ext cx="571504" cy="326058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2718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이벤트 </a:t>
            </a:r>
            <a:r>
              <a:rPr lang="ko-KR" altLang="en-US" sz="5400" dirty="0" err="1"/>
              <a:t>리스너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4164993" cy="481434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이벤트를 처리하는 자바 프로그램 코드</a:t>
            </a:r>
            <a:r>
              <a:rPr lang="en-US" altLang="ko-KR" sz="2400" dirty="0"/>
              <a:t>, </a:t>
            </a:r>
            <a:r>
              <a:rPr lang="ko-KR" altLang="en-US" sz="2400" dirty="0"/>
              <a:t>클래스로 작성</a:t>
            </a:r>
            <a:endParaRPr lang="en-US" altLang="ko-KR" sz="2400" dirty="0"/>
          </a:p>
          <a:p>
            <a:r>
              <a:rPr lang="ko-KR" altLang="en-US" sz="2400" dirty="0"/>
              <a:t>이벤트 처리를 실질적으로 </a:t>
            </a:r>
            <a:r>
              <a:rPr lang="ko-KR" altLang="en-US" sz="2400" dirty="0" smtClean="0"/>
              <a:t>한다</a:t>
            </a:r>
            <a:endParaRPr lang="en-US" altLang="ko-KR" sz="2400" dirty="0"/>
          </a:p>
        </p:txBody>
      </p:sp>
      <p:pic>
        <p:nvPicPr>
          <p:cNvPr id="4" name="그림 2">
            <a:extLst>
              <a:ext uri="{FF2B5EF4-FFF2-40B4-BE49-F238E27FC236}">
                <a16:creationId xmlns="" xmlns:a16="http://schemas.microsoft.com/office/drawing/2014/main" id="{B169297A-9B31-C84B-87EA-89CCFB7E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122" y="1520042"/>
            <a:ext cx="6031858" cy="49995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39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2673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독립 클래스 </a:t>
            </a:r>
            <a:r>
              <a:rPr lang="en-US" altLang="ko-KR" sz="5400" dirty="0" smtClean="0"/>
              <a:t>(09_00)</a:t>
            </a:r>
            <a:endParaRPr lang="en-US" sz="5400" dirty="0"/>
          </a:p>
        </p:txBody>
      </p:sp>
      <p:pic>
        <p:nvPicPr>
          <p:cNvPr id="24" name="그림 4">
            <a:extLst>
              <a:ext uri="{FF2B5EF4-FFF2-40B4-BE49-F238E27FC236}">
                <a16:creationId xmlns="" xmlns:a16="http://schemas.microsoft.com/office/drawing/2014/main" id="{80BE194B-DA86-4547-B39D-4EF453430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10" y="3614277"/>
            <a:ext cx="2258845" cy="10831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0BD9ED-F205-934D-A453-446B81FF2E91}"/>
              </a:ext>
            </a:extLst>
          </p:cNvPr>
          <p:cNvSpPr txBox="1"/>
          <p:nvPr/>
        </p:nvSpPr>
        <p:spPr>
          <a:xfrm>
            <a:off x="5590675" y="1092531"/>
            <a:ext cx="422726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IndepClassListener()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(250, 120);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독립된 클래스로 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 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D61C47-88F2-4F4B-887D-5BCAF49756C2}"/>
              </a:ext>
            </a:extLst>
          </p:cNvPr>
          <p:cNvSpPr txBox="1"/>
          <p:nvPr/>
        </p:nvSpPr>
        <p:spPr>
          <a:xfrm>
            <a:off x="8521798" y="3433502"/>
            <a:ext cx="1136378" cy="476726"/>
          </a:xfrm>
          <a:prstGeom prst="wedgeRoundRectCallout">
            <a:avLst>
              <a:gd name="adj1" fmla="val -44642"/>
              <a:gd name="adj2" fmla="val -68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D017617-ABF3-3F49-BAEC-F0EA2604046C}"/>
              </a:ext>
            </a:extLst>
          </p:cNvPr>
          <p:cNvSpPr txBox="1"/>
          <p:nvPr/>
        </p:nvSpPr>
        <p:spPr>
          <a:xfrm>
            <a:off x="8870114" y="4311319"/>
            <a:ext cx="1136378" cy="476726"/>
          </a:xfrm>
          <a:prstGeom prst="wedgeRoundRectCallout">
            <a:avLst>
              <a:gd name="adj1" fmla="val -39119"/>
              <a:gd name="adj2" fmla="val 89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</a:p>
        </p:txBody>
      </p:sp>
      <p:cxnSp>
        <p:nvCxnSpPr>
          <p:cNvPr id="28" name="직선 화살표 연결선 6">
            <a:extLst>
              <a:ext uri="{FF2B5EF4-FFF2-40B4-BE49-F238E27FC236}">
                <a16:creationId xmlns="" xmlns:a16="http://schemas.microsoft.com/office/drawing/2014/main" id="{FDC2BE97-4212-D742-9045-9431F3FF6673}"/>
              </a:ext>
            </a:extLst>
          </p:cNvPr>
          <p:cNvCxnSpPr/>
          <p:nvPr/>
        </p:nvCxnSpPr>
        <p:spPr>
          <a:xfrm>
            <a:off x="3769638" y="3056542"/>
            <a:ext cx="0" cy="532428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7">
            <a:extLst>
              <a:ext uri="{FF2B5EF4-FFF2-40B4-BE49-F238E27FC236}">
                <a16:creationId xmlns="" xmlns:a16="http://schemas.microsoft.com/office/drawing/2014/main" id="{5FC73554-C2CE-8C40-93B9-AE28DFC818FE}"/>
              </a:ext>
            </a:extLst>
          </p:cNvPr>
          <p:cNvCxnSpPr/>
          <p:nvPr/>
        </p:nvCxnSpPr>
        <p:spPr>
          <a:xfrm>
            <a:off x="3405497" y="3026016"/>
            <a:ext cx="0" cy="524772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028">
            <a:extLst>
              <a:ext uri="{FF2B5EF4-FFF2-40B4-BE49-F238E27FC236}">
                <a16:creationId xmlns="" xmlns:a16="http://schemas.microsoft.com/office/drawing/2014/main" id="{D1936900-429D-0F44-8C71-7AA1B1138C25}"/>
              </a:ext>
            </a:extLst>
          </p:cNvPr>
          <p:cNvSpPr/>
          <p:nvPr/>
        </p:nvSpPr>
        <p:spPr>
          <a:xfrm>
            <a:off x="3346555" y="3131861"/>
            <a:ext cx="5886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버튼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1022B76-C295-0B45-A913-8D5C653316D3}"/>
              </a:ext>
            </a:extLst>
          </p:cNvPr>
          <p:cNvSpPr txBox="1"/>
          <p:nvPr/>
        </p:nvSpPr>
        <p:spPr>
          <a:xfrm>
            <a:off x="1969070" y="5580132"/>
            <a:ext cx="3318068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독립된 클래스로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클래스를 별도의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MyActionListener.java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작성하여도 됨</a:t>
            </a:r>
          </a:p>
        </p:txBody>
      </p:sp>
      <p:sp>
        <p:nvSpPr>
          <p:cNvPr id="32" name="자유형 1033">
            <a:extLst>
              <a:ext uri="{FF2B5EF4-FFF2-40B4-BE49-F238E27FC236}">
                <a16:creationId xmlns="" xmlns:a16="http://schemas.microsoft.com/office/drawing/2014/main" id="{34B83B94-75AD-BA44-A22D-AE24C1BBA9BF}"/>
              </a:ext>
            </a:extLst>
          </p:cNvPr>
          <p:cNvSpPr/>
          <p:nvPr/>
        </p:nvSpPr>
        <p:spPr>
          <a:xfrm>
            <a:off x="3769638" y="4123913"/>
            <a:ext cx="2492438" cy="1708248"/>
          </a:xfrm>
          <a:custGeom>
            <a:avLst/>
            <a:gdLst>
              <a:gd name="connsiteX0" fmla="*/ 2366682 w 2366682"/>
              <a:gd name="connsiteY0" fmla="*/ 1694329 h 1694329"/>
              <a:gd name="connsiteX1" fmla="*/ 1622612 w 2366682"/>
              <a:gd name="connsiteY1" fmla="*/ 1147482 h 1694329"/>
              <a:gd name="connsiteX2" fmla="*/ 1380565 w 2366682"/>
              <a:gd name="connsiteY2" fmla="*/ 349623 h 1694329"/>
              <a:gd name="connsiteX3" fmla="*/ 0 w 2366682"/>
              <a:gd name="connsiteY3" fmla="*/ 0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682" h="1694329">
                <a:moveTo>
                  <a:pt x="2366682" y="1694329"/>
                </a:moveTo>
                <a:cubicBezTo>
                  <a:pt x="2076823" y="1532964"/>
                  <a:pt x="1786965" y="1371600"/>
                  <a:pt x="1622612" y="1147482"/>
                </a:cubicBezTo>
                <a:cubicBezTo>
                  <a:pt x="1458259" y="923364"/>
                  <a:pt x="1651000" y="540870"/>
                  <a:pt x="1380565" y="349623"/>
                </a:cubicBezTo>
                <a:cubicBezTo>
                  <a:pt x="1110130" y="158376"/>
                  <a:pt x="555065" y="79188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2">
            <a:extLst>
              <a:ext uri="{FF2B5EF4-FFF2-40B4-BE49-F238E27FC236}">
                <a16:creationId xmlns="" xmlns:a16="http://schemas.microsoft.com/office/drawing/2014/main" id="{80A297C3-CC33-3045-9F52-14DF92E56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11" y="1911873"/>
            <a:ext cx="2258845" cy="10831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58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내부 </a:t>
            </a:r>
            <a:r>
              <a:rPr lang="ko-KR" altLang="en-US" sz="5400" dirty="0" smtClean="0"/>
              <a:t>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5213980" cy="4814345"/>
          </a:xfrm>
        </p:spPr>
        <p:txBody>
          <a:bodyPr>
            <a:normAutofit/>
          </a:bodyPr>
          <a:lstStyle/>
          <a:p>
            <a:r>
              <a:rPr lang="ko" altLang="en-US" dirty="0"/>
              <a:t>클래스 내부에 클래스를 정의한 것</a:t>
            </a:r>
            <a:endParaRPr lang="en-US" altLang="ko" dirty="0"/>
          </a:p>
          <a:p>
            <a:r>
              <a:rPr lang="ko" altLang="en-US" dirty="0"/>
              <a:t>외부클래스 안에 내부클래스가 정의되어 포함관계를 형성함</a:t>
            </a:r>
            <a:endParaRPr lang="en-US" altLang="ko" dirty="0"/>
          </a:p>
          <a:p>
            <a:r>
              <a:rPr lang="ko" altLang="en-US" dirty="0"/>
              <a:t>내부클래스를 포함하는 클래스를 외부클래스라고 정의함</a:t>
            </a:r>
            <a:endParaRPr lang="en-US" altLang="ko" dirty="0"/>
          </a:p>
          <a:p>
            <a:r>
              <a:rPr lang="ko" altLang="en-US" dirty="0"/>
              <a:t>내부클래스는 외부클래스의 멤버에 해당한다</a:t>
            </a:r>
            <a:r>
              <a:rPr lang="en-US" altLang="ko" dirty="0"/>
              <a:t>. </a:t>
            </a:r>
            <a:r>
              <a:rPr lang="ko" altLang="en-US" dirty="0"/>
              <a:t>따라서 외부클래스에서 정의된 각종 멤버들</a:t>
            </a:r>
            <a:r>
              <a:rPr lang="en-US" altLang="ko" dirty="0"/>
              <a:t>, </a:t>
            </a:r>
            <a:r>
              <a:rPr lang="ko" altLang="en-US" dirty="0"/>
              <a:t>메소드</a:t>
            </a:r>
            <a:r>
              <a:rPr lang="en-US" altLang="ko" dirty="0"/>
              <a:t>, </a:t>
            </a:r>
            <a:r>
              <a:rPr lang="ko" altLang="en-US" dirty="0"/>
              <a:t>변수들에 자유롭게 접근가능하다</a:t>
            </a:r>
            <a:endParaRPr lang="en-US" altLang="ko" dirty="0"/>
          </a:p>
          <a:p>
            <a:r>
              <a:rPr lang="en-US" altLang="ko" dirty="0"/>
              <a:t>New</a:t>
            </a:r>
            <a:r>
              <a:rPr lang="ko" altLang="en-US" dirty="0"/>
              <a:t>로 생성</a:t>
            </a:r>
          </a:p>
          <a:p>
            <a:r>
              <a:rPr lang="ko" altLang="en-US" dirty="0"/>
              <a:t>내부클래스는 외부클래스의 모든 자원 사용</a:t>
            </a:r>
          </a:p>
          <a:p>
            <a:r>
              <a:rPr lang="ko" altLang="en-US" dirty="0"/>
              <a:t>외부클래스를 통해 내부 클래스 사용</a:t>
            </a:r>
          </a:p>
          <a:p>
            <a:r>
              <a:rPr lang="ko" altLang="en-US" dirty="0"/>
              <a:t>선언에 따라 인스턴트 내부클래스</a:t>
            </a:r>
            <a:r>
              <a:rPr lang="en-US" altLang="ko" dirty="0"/>
              <a:t>, </a:t>
            </a:r>
            <a:r>
              <a:rPr lang="ko" altLang="en-US" dirty="0"/>
              <a:t>정적 내부클래스</a:t>
            </a:r>
            <a:r>
              <a:rPr lang="en-US" altLang="ko" dirty="0"/>
              <a:t>, </a:t>
            </a:r>
            <a:r>
              <a:rPr lang="ko" altLang="en-US" dirty="0"/>
              <a:t>지역 내부클래스로 나눌 수 있다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6514D4B-27F3-954F-967D-FB3C785923D7}"/>
              </a:ext>
            </a:extLst>
          </p:cNvPr>
          <p:cNvSpPr txBox="1"/>
          <p:nvPr/>
        </p:nvSpPr>
        <p:spPr>
          <a:xfrm>
            <a:off x="6588201" y="1520042"/>
            <a:ext cx="4372723" cy="48013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Inner in = new Inner();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e.in.Print</a:t>
            </a:r>
            <a:r>
              <a:rPr lang="en-US" altLang="ko-KR" dirty="0"/>
              <a:t>();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DD4F511-E9B1-7B4B-9D70-8536042774DC}"/>
              </a:ext>
            </a:extLst>
          </p:cNvPr>
          <p:cNvSpPr txBox="1"/>
          <p:nvPr/>
        </p:nvSpPr>
        <p:spPr>
          <a:xfrm>
            <a:off x="6393134" y="1470998"/>
            <a:ext cx="464585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/>
              <a:t>class Ex{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var</a:t>
            </a:r>
            <a:r>
              <a:rPr lang="en-US" altLang="ko-KR" dirty="0"/>
              <a:t>=1;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	class Inner{</a:t>
            </a:r>
          </a:p>
          <a:p>
            <a:pPr defTabSz="180000"/>
            <a:r>
              <a:rPr lang="en-US" altLang="ko-KR" dirty="0"/>
              <a:t>		void Print () {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var</a:t>
            </a:r>
            <a:r>
              <a:rPr lang="en-US" altLang="ko-KR" dirty="0"/>
              <a:t>)};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	void Print(){</a:t>
            </a:r>
          </a:p>
          <a:p>
            <a:pPr defTabSz="180000"/>
            <a:r>
              <a:rPr lang="en-US" altLang="ko-KR" dirty="0"/>
              <a:t>		Inner in = new Inner();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in.Print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class java_11{</a:t>
            </a:r>
          </a:p>
          <a:p>
            <a:pPr defTabSz="180000"/>
            <a:r>
              <a:rPr lang="en-US" altLang="ko-KR" dirty="0"/>
              <a:t>	public static void main(){</a:t>
            </a:r>
          </a:p>
          <a:p>
            <a:pPr defTabSz="180000"/>
            <a:r>
              <a:rPr lang="en-US" altLang="ko-KR" dirty="0"/>
              <a:t>		Ex e= new Ex();</a:t>
            </a:r>
          </a:p>
          <a:p>
            <a:pPr defTabSz="180000"/>
            <a:r>
              <a:rPr lang="en-US" altLang="ko-KR" dirty="0"/>
              <a:t>		</a:t>
            </a:r>
            <a:r>
              <a:rPr lang="en-US" altLang="ko-KR" dirty="0" err="1"/>
              <a:t>e.Print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}</a:t>
            </a:r>
          </a:p>
          <a:p>
            <a:pPr defTabSz="180000"/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7347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67354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내부 클래스</a:t>
            </a:r>
            <a:r>
              <a:rPr lang="en-US" altLang="ko-KR" sz="5400" dirty="0" smtClean="0"/>
              <a:t>(09_01)</a:t>
            </a:r>
            <a:endParaRPr lang="en-US" sz="5400" dirty="0"/>
          </a:p>
        </p:txBody>
      </p:sp>
      <p:pic>
        <p:nvPicPr>
          <p:cNvPr id="4" name="그림 2">
            <a:extLst>
              <a:ext uri="{FF2B5EF4-FFF2-40B4-BE49-F238E27FC236}">
                <a16:creationId xmlns="" xmlns:a16="http://schemas.microsoft.com/office/drawing/2014/main" id="{17A553E8-9092-AB45-B694-C7C4F8BE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08" y="1612980"/>
            <a:ext cx="2090112" cy="108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047C724-4C8E-6049-A255-FA2C5992A02E}"/>
              </a:ext>
            </a:extLst>
          </p:cNvPr>
          <p:cNvSpPr txBox="1"/>
          <p:nvPr/>
        </p:nvSpPr>
        <p:spPr>
          <a:xfrm>
            <a:off x="5557560" y="1045807"/>
            <a:ext cx="5752419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IndepClassListener()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(250, 120);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private 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implements ActionListener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//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멤버나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멤버를 호출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InnerClassListener.this.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문자열을 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	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IndepClassListener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="" xmlns:a16="http://schemas.microsoft.com/office/drawing/2014/main" id="{8A56592D-97EA-3E4A-8CDB-ABC99723B466}"/>
              </a:ext>
            </a:extLst>
          </p:cNvPr>
          <p:cNvSpPr/>
          <p:nvPr/>
        </p:nvSpPr>
        <p:spPr>
          <a:xfrm>
            <a:off x="5333281" y="3839818"/>
            <a:ext cx="357190" cy="2168084"/>
          </a:xfrm>
          <a:prstGeom prst="leftBrace">
            <a:avLst>
              <a:gd name="adj1" fmla="val 14158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3B0A0EA-270B-EE4C-86C9-76B1C5D4A4E2}"/>
              </a:ext>
            </a:extLst>
          </p:cNvPr>
          <p:cNvSpPr txBox="1"/>
          <p:nvPr/>
        </p:nvSpPr>
        <p:spPr>
          <a:xfrm>
            <a:off x="1627259" y="4704489"/>
            <a:ext cx="3429024" cy="9387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리스너를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내부 클래스로 작성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private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선언하여 외부에서 사용할 수 없게 함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리스너에서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InnerClassListener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멤버에 대한 접근 용이</a:t>
            </a:r>
          </a:p>
        </p:txBody>
      </p:sp>
      <p:sp>
        <p:nvSpPr>
          <p:cNvPr id="8" name="자유형 21">
            <a:extLst>
              <a:ext uri="{FF2B5EF4-FFF2-40B4-BE49-F238E27FC236}">
                <a16:creationId xmlns="" xmlns:a16="http://schemas.microsoft.com/office/drawing/2014/main" id="{FEEF8FCE-1367-1D48-8F17-4E32B640AC65}"/>
              </a:ext>
            </a:extLst>
          </p:cNvPr>
          <p:cNvSpPr/>
          <p:nvPr/>
        </p:nvSpPr>
        <p:spPr>
          <a:xfrm flipV="1">
            <a:off x="4832279" y="5386910"/>
            <a:ext cx="1296144" cy="256297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23">
            <a:extLst>
              <a:ext uri="{FF2B5EF4-FFF2-40B4-BE49-F238E27FC236}">
                <a16:creationId xmlns="" xmlns:a16="http://schemas.microsoft.com/office/drawing/2014/main" id="{6419CFD3-3A25-034B-AAFD-8640CEC9C8E5}"/>
              </a:ext>
            </a:extLst>
          </p:cNvPr>
          <p:cNvCxnSpPr>
            <a:endCxn id="6" idx="1"/>
          </p:cNvCxnSpPr>
          <p:nvPr/>
        </p:nvCxnSpPr>
        <p:spPr>
          <a:xfrm>
            <a:off x="5056283" y="4923860"/>
            <a:ext cx="2769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7">
            <a:extLst>
              <a:ext uri="{FF2B5EF4-FFF2-40B4-BE49-F238E27FC236}">
                <a16:creationId xmlns="" xmlns:a16="http://schemas.microsoft.com/office/drawing/2014/main" id="{7B1D1594-1032-2847-ADC0-DDB010A05FE6}"/>
              </a:ext>
            </a:extLst>
          </p:cNvPr>
          <p:cNvSpPr/>
          <p:nvPr/>
        </p:nvSpPr>
        <p:spPr>
          <a:xfrm>
            <a:off x="2167983" y="1098491"/>
            <a:ext cx="1296144" cy="442674"/>
          </a:xfrm>
          <a:prstGeom prst="wedgeRoundRectCallout">
            <a:avLst>
              <a:gd name="adj1" fmla="val -20141"/>
              <a:gd name="adj2" fmla="val 807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문자열을</a:t>
            </a: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타이틀에 출력</a:t>
            </a:r>
          </a:p>
        </p:txBody>
      </p:sp>
      <p:pic>
        <p:nvPicPr>
          <p:cNvPr id="12" name="그림 3">
            <a:extLst>
              <a:ext uri="{FF2B5EF4-FFF2-40B4-BE49-F238E27FC236}">
                <a16:creationId xmlns="" xmlns:a16="http://schemas.microsoft.com/office/drawing/2014/main" id="{FD0FD760-E7F1-DC4B-A541-C760E0C00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08" y="3210626"/>
            <a:ext cx="2090112" cy="10831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44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익명 </a:t>
            </a:r>
            <a:r>
              <a:rPr lang="ko-KR" altLang="en-US" sz="5400" dirty="0" smtClean="0"/>
              <a:t>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19" y="1520042"/>
            <a:ext cx="5341227" cy="4814345"/>
          </a:xfrm>
        </p:spPr>
        <p:txBody>
          <a:bodyPr/>
          <a:lstStyle/>
          <a:p>
            <a:r>
              <a:rPr lang="ko" altLang="en-US" dirty="0"/>
              <a:t>이름이 없는 클래스</a:t>
            </a:r>
            <a:r>
              <a:rPr lang="en-US" altLang="ko" dirty="0"/>
              <a:t>, </a:t>
            </a:r>
            <a:r>
              <a:rPr lang="ko" altLang="en-US" dirty="0"/>
              <a:t>이름이 없기에 다시 호출 불가</a:t>
            </a:r>
            <a:endParaRPr lang="en-US" altLang="ko" dirty="0"/>
          </a:p>
          <a:p>
            <a:r>
              <a:rPr lang="ko" altLang="en-US" dirty="0"/>
              <a:t>일회성 클래스</a:t>
            </a:r>
            <a:endParaRPr lang="en-US" altLang="ko" dirty="0"/>
          </a:p>
          <a:p>
            <a:r>
              <a:rPr lang="ko" altLang="en-US" dirty="0"/>
              <a:t>재활용이 되지 않는다</a:t>
            </a:r>
          </a:p>
          <a:p>
            <a:r>
              <a:rPr lang="ko" altLang="en-US" dirty="0"/>
              <a:t>선언과 동시에 생성이 이루어진다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98337C8-5797-3845-B5CB-93C04876E218}"/>
              </a:ext>
            </a:extLst>
          </p:cNvPr>
          <p:cNvSpPr txBox="1"/>
          <p:nvPr/>
        </p:nvSpPr>
        <p:spPr>
          <a:xfrm>
            <a:off x="6472052" y="1413164"/>
            <a:ext cx="4405745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Ex2{</a:t>
            </a:r>
          </a:p>
          <a:p>
            <a:pPr defTabSz="180000"/>
            <a:r>
              <a:rPr lang="en-US" altLang="ko-KR" sz="1400" dirty="0"/>
              <a:t>	public void print(){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(“Good”);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java_11_01{</a:t>
            </a:r>
          </a:p>
          <a:p>
            <a:pPr defTabSz="180000"/>
            <a:r>
              <a:rPr lang="en-US" altLang="ko-KR" sz="1400" dirty="0"/>
              <a:t>	public static void main(){</a:t>
            </a:r>
          </a:p>
          <a:p>
            <a:pPr defTabSz="180000"/>
            <a:r>
              <a:rPr lang="en-US" altLang="ko-KR" sz="1400" dirty="0"/>
              <a:t>		Ex2 e1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(“bad”);}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e1.print();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e2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(“So-so”);}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e2.print();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Ex2 e3 = new Ex2(){</a:t>
            </a:r>
          </a:p>
          <a:p>
            <a:pPr defTabSz="180000"/>
            <a:r>
              <a:rPr lang="en-US" altLang="ko-KR" sz="1400" dirty="0"/>
              <a:t>			public void print() {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(“Great”);}</a:t>
            </a:r>
          </a:p>
          <a:p>
            <a:pPr defTabSz="180000"/>
            <a:r>
              <a:rPr lang="en-US" altLang="ko-KR" sz="1400" dirty="0"/>
              <a:t>		};</a:t>
            </a:r>
          </a:p>
          <a:p>
            <a:pPr defTabSz="180000"/>
            <a:r>
              <a:rPr lang="en-US" altLang="ko-KR" sz="1400" dirty="0"/>
              <a:t>		e3.print();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8835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19852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익명 클래스</a:t>
            </a:r>
            <a:r>
              <a:rPr lang="en-US" altLang="ko-KR" sz="5400" dirty="0" smtClean="0"/>
              <a:t>(09_02)</a:t>
            </a:r>
            <a:endParaRPr lang="en-US" sz="5400" dirty="0"/>
          </a:p>
        </p:txBody>
      </p:sp>
      <p:sp>
        <p:nvSpPr>
          <p:cNvPr id="4" name="직사각형 14">
            <a:extLst>
              <a:ext uri="{FF2B5EF4-FFF2-40B4-BE49-F238E27FC236}">
                <a16:creationId xmlns="" xmlns:a16="http://schemas.microsoft.com/office/drawing/2014/main" id="{BC1DFC01-5F92-6A44-9C70-47155B01E722}"/>
              </a:ext>
            </a:extLst>
          </p:cNvPr>
          <p:cNvSpPr/>
          <p:nvPr/>
        </p:nvSpPr>
        <p:spPr>
          <a:xfrm>
            <a:off x="3779912" y="878774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java.awt.event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import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javax.swing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public class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extends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setDefaultCloseOperation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JFrame.EXIT_ON_CLOSE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Container c =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getContentPane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c.setLayout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FlowLayout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c.add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public void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});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(350, 150);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setVisible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static void main(String []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args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new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AnonymousClassListener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5" name="직사각형 16">
            <a:extLst>
              <a:ext uri="{FF2B5EF4-FFF2-40B4-BE49-F238E27FC236}">
                <a16:creationId xmlns="" xmlns:a16="http://schemas.microsoft.com/office/drawing/2014/main" id="{CCA122F0-43C7-1C47-8A29-8981638987D4}"/>
              </a:ext>
            </a:extLst>
          </p:cNvPr>
          <p:cNvSpPr/>
          <p:nvPr/>
        </p:nvSpPr>
        <p:spPr>
          <a:xfrm>
            <a:off x="4173033" y="3137132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btn.addActionListener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ActionListener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public 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ActionEvent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 = 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JButton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e.getSource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if(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().equals("Action"))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");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else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b.setText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("Action");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setTitle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b.getText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());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}</a:t>
            </a:r>
          </a:p>
          <a:p>
            <a:pPr defTabSz="180000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});</a:t>
            </a:r>
          </a:p>
        </p:txBody>
      </p:sp>
      <p:sp>
        <p:nvSpPr>
          <p:cNvPr id="6" name="모서리가 둥근 사각형 설명선 17">
            <a:extLst>
              <a:ext uri="{FF2B5EF4-FFF2-40B4-BE49-F238E27FC236}">
                <a16:creationId xmlns="" xmlns:a16="http://schemas.microsoft.com/office/drawing/2014/main" id="{4975B9FC-E9D1-F04D-AE36-C8B2DE7DDDC1}"/>
              </a:ext>
            </a:extLst>
          </p:cNvPr>
          <p:cNvSpPr/>
          <p:nvPr/>
        </p:nvSpPr>
        <p:spPr>
          <a:xfrm>
            <a:off x="1224136" y="3060007"/>
            <a:ext cx="2267744" cy="272415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익명 클래스로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</a:p>
        </p:txBody>
      </p:sp>
    </p:spTree>
    <p:extLst>
      <p:ext uri="{BB962C8B-B14F-4D97-AF65-F5344CB8AC3E}">
        <p14:creationId xmlns="" xmlns:p14="http://schemas.microsoft.com/office/powerpoint/2010/main" val="316228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Autofit/>
          </a:bodyPr>
          <a:lstStyle/>
          <a:p>
            <a:r>
              <a:rPr lang="en-US" sz="5400" dirty="0" smtClean="0"/>
              <a:t>GUI</a:t>
            </a:r>
            <a:endParaRPr lang="en-US" sz="5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 txBox="1">
            <a:spLocks/>
          </p:cNvSpPr>
          <p:nvPr/>
        </p:nvSpPr>
        <p:spPr>
          <a:xfrm>
            <a:off x="2620204" y="1712333"/>
            <a:ext cx="7973655" cy="433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GUI (Graphical</a:t>
            </a:r>
            <a:r>
              <a:rPr kumimoji="0" lang="en-US" altLang="ko-K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 User Interface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고려대학교M" panose="02020603020101020101" pitchFamily="18" charset="-127"/>
                <a:ea typeface="고려대학교M" panose="02020603020101020101" pitchFamily="18" charset="-127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고려대학교M" panose="02020603020101020101" pitchFamily="18" charset="-127"/>
              <a:ea typeface="고려대학교M" panose="02020603020101020101" pitchFamily="18" charset="-127"/>
              <a:cs typeface="+mn-cs"/>
            </a:endParaRPr>
          </a:p>
        </p:txBody>
      </p:sp>
      <p:pic>
        <p:nvPicPr>
          <p:cNvPr id="9" name="내용 개체 틀 8" descr="GU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519" y="2226533"/>
            <a:ext cx="5682951" cy="4634697"/>
          </a:xfrm>
        </p:spPr>
      </p:pic>
    </p:spTree>
    <p:extLst>
      <p:ext uri="{BB962C8B-B14F-4D97-AF65-F5344CB8AC3E}">
        <p14:creationId xmlns="" xmlns:p14="http://schemas.microsoft.com/office/powerpoint/2010/main" val="30891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이벤트 어댑터 </a:t>
            </a:r>
            <a:r>
              <a:rPr lang="ko-KR" altLang="en-US" sz="5400" dirty="0"/>
              <a:t>클래스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>
            <a:normAutofit fontScale="92500"/>
          </a:bodyPr>
          <a:lstStyle/>
          <a:p>
            <a:r>
              <a:rPr lang="ko-KR" altLang="en-US" sz="1600" dirty="0"/>
              <a:t>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구현에 따른 부담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추상 </a:t>
            </a:r>
            <a:r>
              <a:rPr lang="ko-KR" altLang="en-US" sz="1400" dirty="0" err="1"/>
              <a:t>메소드를</a:t>
            </a:r>
            <a:r>
              <a:rPr lang="en-US" altLang="ko-KR" sz="1400" dirty="0"/>
              <a:t> </a:t>
            </a:r>
            <a:r>
              <a:rPr lang="ko-KR" altLang="en-US" sz="1400" dirty="0"/>
              <a:t>모두 구현해야 하는 부담</a:t>
            </a:r>
            <a:endParaRPr lang="en-US" altLang="ko-KR" sz="1400" dirty="0"/>
          </a:p>
          <a:p>
            <a:pPr lvl="1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마우스 </a:t>
            </a:r>
            <a:r>
              <a:rPr lang="ko-KR" altLang="en-US" sz="1400" dirty="0" err="1"/>
              <a:t>리스너에서</a:t>
            </a:r>
            <a:r>
              <a:rPr lang="ko-KR" altLang="en-US" sz="1400" dirty="0"/>
              <a:t> 마우스가</a:t>
            </a:r>
            <a:r>
              <a:rPr lang="en-US" altLang="ko-KR" sz="1400" dirty="0"/>
              <a:t> </a:t>
            </a:r>
            <a:r>
              <a:rPr lang="ko-KR" altLang="en-US" sz="1400" dirty="0"/>
              <a:t>눌러지는 경우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mousePressed</a:t>
            </a:r>
            <a:r>
              <a:rPr lang="en-US" altLang="ko-KR" sz="1400" dirty="0"/>
              <a:t>())</a:t>
            </a:r>
            <a:r>
              <a:rPr lang="ko-KR" altLang="en-US" sz="1400" dirty="0"/>
              <a:t>만 처리하고자 하는 경우에도 나머지 </a:t>
            </a:r>
            <a:r>
              <a:rPr lang="en-US" altLang="ko-KR" sz="1400" dirty="0"/>
              <a:t>4 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모두 구현해야 하는 부담</a:t>
            </a:r>
            <a:endParaRPr lang="en-US" altLang="ko-KR" sz="1400" dirty="0"/>
          </a:p>
          <a:p>
            <a:r>
              <a:rPr lang="ko-KR" altLang="en-US" sz="1600" dirty="0"/>
              <a:t>어댑터 클래스</a:t>
            </a:r>
            <a:r>
              <a:rPr lang="en-US" altLang="ko-KR" sz="1600" dirty="0"/>
              <a:t>(Adapter)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400" dirty="0" err="1"/>
              <a:t>리스너의</a:t>
            </a:r>
            <a:r>
              <a:rPr lang="ko-KR" altLang="en-US" sz="1400" dirty="0"/>
              <a:t> 모든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단순 </a:t>
            </a:r>
            <a:r>
              <a:rPr lang="ko-KR" altLang="en-US" sz="1400" dirty="0" err="1"/>
              <a:t>리턴하도록</a:t>
            </a:r>
            <a:r>
              <a:rPr lang="ko-KR" altLang="en-US" sz="1400" dirty="0"/>
              <a:t> 만든 클래스</a:t>
            </a:r>
            <a:r>
              <a:rPr lang="en-US" altLang="ko-KR" sz="1400" dirty="0"/>
              <a:t>(JDK</a:t>
            </a:r>
            <a:r>
              <a:rPr lang="ko-KR" altLang="en-US" sz="1400" dirty="0"/>
              <a:t>에서 제공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sz="1400" dirty="0" err="1"/>
              <a:t>MouseAdapter</a:t>
            </a:r>
            <a:r>
              <a:rPr lang="en-US" altLang="ko-KR" sz="1400" dirty="0"/>
              <a:t> </a:t>
            </a:r>
            <a:r>
              <a:rPr lang="ko-KR" altLang="en-US" sz="1400" dirty="0"/>
              <a:t>예</a:t>
            </a:r>
            <a:endParaRPr lang="en-US" altLang="ko-KR" sz="14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>
              <a:buNone/>
            </a:pPr>
            <a:endParaRPr lang="en-US" altLang="ko-KR" sz="1200" dirty="0"/>
          </a:p>
          <a:p>
            <a:pPr lvl="1"/>
            <a:endParaRPr lang="en-US" altLang="ko-KR" sz="1400" dirty="0"/>
          </a:p>
          <a:p>
            <a:pPr marL="228600" lvl="1" indent="0">
              <a:buNone/>
            </a:pPr>
            <a:endParaRPr lang="en-US" altLang="ko-KR" sz="1400" dirty="0"/>
          </a:p>
          <a:p>
            <a:pPr lvl="1"/>
            <a:r>
              <a:rPr lang="ko-KR" altLang="en-US" sz="1400" dirty="0"/>
              <a:t>추상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하나뿐인 </a:t>
            </a:r>
            <a:r>
              <a:rPr lang="ko-KR" altLang="en-US" sz="1400" dirty="0" err="1"/>
              <a:t>리스너는</a:t>
            </a:r>
            <a:r>
              <a:rPr lang="ko-KR" altLang="en-US" sz="1400" dirty="0"/>
              <a:t> 어댑터 없음</a:t>
            </a:r>
            <a:endParaRPr lang="en-US" altLang="ko-KR" sz="1400" dirty="0"/>
          </a:p>
          <a:p>
            <a:pPr lvl="2"/>
            <a:r>
              <a:rPr lang="en-US" altLang="ko-KR" sz="1200" dirty="0" err="1"/>
              <a:t>ActionAdapter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ItemAdapter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클래스는 존재하지 않음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707B463-E57C-B34C-9916-7232D9E987C8}"/>
              </a:ext>
            </a:extLst>
          </p:cNvPr>
          <p:cNvSpPr/>
          <p:nvPr/>
        </p:nvSpPr>
        <p:spPr>
          <a:xfrm>
            <a:off x="3503712" y="3354724"/>
            <a:ext cx="518457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/>
              <a:t>class </a:t>
            </a:r>
            <a:r>
              <a:rPr lang="en-US" altLang="ko-KR" sz="1200" b="1" dirty="0" err="1"/>
              <a:t>MouseAdapter</a:t>
            </a:r>
            <a:r>
              <a:rPr lang="en-US" altLang="ko-KR" sz="1200" dirty="0"/>
              <a:t> implements </a:t>
            </a:r>
            <a:r>
              <a:rPr lang="en-US" altLang="ko-KR" sz="1200" dirty="0" err="1"/>
              <a:t>MouseListener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, </a:t>
            </a:r>
          </a:p>
          <a:p>
            <a:pPr marL="0" lvl="1" defTabSz="180000"/>
            <a:r>
              <a:rPr lang="en-US" altLang="ko-KR" sz="1200" dirty="0"/>
              <a:t>																			</a:t>
            </a:r>
            <a:r>
              <a:rPr lang="en-US" altLang="ko-KR" sz="1200" dirty="0" err="1"/>
              <a:t>MouseWheelListener</a:t>
            </a:r>
            <a:r>
              <a:rPr lang="en-US" altLang="ko-KR" sz="1200" dirty="0"/>
              <a:t> {</a:t>
            </a:r>
          </a:p>
          <a:p>
            <a:pPr marL="0" lvl="1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marL="0" lvl="2"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mouseWheelMoved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MouseWheelEvent</a:t>
            </a:r>
            <a:r>
              <a:rPr lang="en-US" altLang="ko-KR" sz="1200" dirty="0"/>
              <a:t> e) {}</a:t>
            </a:r>
          </a:p>
          <a:p>
            <a:pPr defTabSz="180000"/>
            <a:r>
              <a:rPr lang="en-US" altLang="ko-KR" sz="1200" dirty="0"/>
              <a:t>} </a:t>
            </a:r>
          </a:p>
        </p:txBody>
      </p:sp>
      <p:sp>
        <p:nvSpPr>
          <p:cNvPr id="5" name="왼쪽 중괄호 5">
            <a:extLst>
              <a:ext uri="{FF2B5EF4-FFF2-40B4-BE49-F238E27FC236}">
                <a16:creationId xmlns="" xmlns:a16="http://schemas.microsoft.com/office/drawing/2014/main" id="{9755052D-5CAD-EE4B-B9DB-1AC7A1BC387D}"/>
              </a:ext>
            </a:extLst>
          </p:cNvPr>
          <p:cNvSpPr/>
          <p:nvPr/>
        </p:nvSpPr>
        <p:spPr>
          <a:xfrm>
            <a:off x="3431704" y="3857711"/>
            <a:ext cx="288032" cy="818203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6">
            <a:extLst>
              <a:ext uri="{FF2B5EF4-FFF2-40B4-BE49-F238E27FC236}">
                <a16:creationId xmlns="" xmlns:a16="http://schemas.microsoft.com/office/drawing/2014/main" id="{DE64E8F2-F0B6-8A4E-A17C-1AD87E699D18}"/>
              </a:ext>
            </a:extLst>
          </p:cNvPr>
          <p:cNvSpPr/>
          <p:nvPr/>
        </p:nvSpPr>
        <p:spPr>
          <a:xfrm>
            <a:off x="1703512" y="4124966"/>
            <a:ext cx="1584176" cy="280928"/>
          </a:xfrm>
          <a:prstGeom prst="wedgeRoundRectCallout">
            <a:avLst>
              <a:gd name="adj1" fmla="val 58206"/>
              <a:gd name="adj2" fmla="val 5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왼쪽 중괄호 7">
            <a:extLst>
              <a:ext uri="{FF2B5EF4-FFF2-40B4-BE49-F238E27FC236}">
                <a16:creationId xmlns="" xmlns:a16="http://schemas.microsoft.com/office/drawing/2014/main" id="{AC0E71E4-4237-2946-9CAB-5CC2B61CC3F9}"/>
              </a:ext>
            </a:extLst>
          </p:cNvPr>
          <p:cNvSpPr/>
          <p:nvPr/>
        </p:nvSpPr>
        <p:spPr>
          <a:xfrm>
            <a:off x="3440088" y="4701123"/>
            <a:ext cx="288032" cy="309785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8">
            <a:extLst>
              <a:ext uri="{FF2B5EF4-FFF2-40B4-BE49-F238E27FC236}">
                <a16:creationId xmlns="" xmlns:a16="http://schemas.microsoft.com/office/drawing/2014/main" id="{DEB50960-57A0-0A47-8BA3-6703B23116E1}"/>
              </a:ext>
            </a:extLst>
          </p:cNvPr>
          <p:cNvSpPr/>
          <p:nvPr/>
        </p:nvSpPr>
        <p:spPr>
          <a:xfrm>
            <a:off x="1190201" y="4684531"/>
            <a:ext cx="2126377" cy="280928"/>
          </a:xfrm>
          <a:prstGeom prst="wedgeRoundRectCallout">
            <a:avLst>
              <a:gd name="adj1" fmla="val 57830"/>
              <a:gd name="adj2" fmla="val -106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MouseMotionListener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사각형 설명선 9">
            <a:extLst>
              <a:ext uri="{FF2B5EF4-FFF2-40B4-BE49-F238E27FC236}">
                <a16:creationId xmlns="" xmlns:a16="http://schemas.microsoft.com/office/drawing/2014/main" id="{686D98FA-905F-4D47-B8EE-EEA511378BDC}"/>
              </a:ext>
            </a:extLst>
          </p:cNvPr>
          <p:cNvSpPr/>
          <p:nvPr/>
        </p:nvSpPr>
        <p:spPr>
          <a:xfrm>
            <a:off x="1271174" y="5143068"/>
            <a:ext cx="2126377" cy="280928"/>
          </a:xfrm>
          <a:prstGeom prst="wedgeRoundRectCallout">
            <a:avLst>
              <a:gd name="adj1" fmla="val 65840"/>
              <a:gd name="adj2" fmla="val -393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MouseWheelListener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261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많은 양의 </a:t>
            </a:r>
            <a:r>
              <a:rPr lang="ko-KR" altLang="en-US" sz="4800" dirty="0" err="1" smtClean="0"/>
              <a:t>메소드</a:t>
            </a:r>
            <a:r>
              <a:rPr lang="en-US" altLang="ko-KR" sz="4800" dirty="0" smtClean="0"/>
              <a:t>..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5337958"/>
          </a:xfrm>
        </p:spPr>
        <p:txBody>
          <a:bodyPr>
            <a:noAutofit/>
          </a:bodyPr>
          <a:lstStyle/>
          <a:p>
            <a:r>
              <a:rPr lang="en-US" altLang="ko" sz="2400" dirty="0" err="1"/>
              <a:t>MouseListener</a:t>
            </a:r>
            <a:r>
              <a:rPr lang="en-US" altLang="ko" sz="2400" dirty="0"/>
              <a:t> : 5</a:t>
            </a:r>
            <a:r>
              <a:rPr lang="ko" altLang="en-US" sz="2400" dirty="0"/>
              <a:t>종의 </a:t>
            </a:r>
            <a:r>
              <a:rPr lang="ko" altLang="en-US" sz="2400" dirty="0" smtClean="0"/>
              <a:t>메소드</a:t>
            </a:r>
            <a:endParaRPr lang="en-US" altLang="ko" sz="2400" dirty="0" smtClean="0"/>
          </a:p>
          <a:p>
            <a:pPr marL="228600" lvl="2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mousePressed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 //</a:t>
            </a:r>
            <a:r>
              <a:rPr lang="ko-KR" altLang="en-US" dirty="0" smtClean="0"/>
              <a:t>마우스가 눌렸을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mouseReleased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마우스가 떼어졌을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mouseClicked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마우스가 클릭 되었을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mouseEntered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컴포넌트에 마우스가 들어갔을 때</a:t>
            </a:r>
            <a:endParaRPr lang="en-US" altLang="ko-KR" dirty="0" smtClean="0"/>
          </a:p>
          <a:p>
            <a:pPr marL="228600" lvl="3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mouseExited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컴포넌트에 마우스가 나왔을 때</a:t>
            </a:r>
            <a:endParaRPr lang="en-US" altLang="ko-KR" dirty="0" smtClean="0"/>
          </a:p>
          <a:p>
            <a:pPr marL="228600" lvl="3" defTabSz="180000"/>
            <a:endParaRPr lang="ko" altLang="en-US" sz="2000" dirty="0"/>
          </a:p>
          <a:p>
            <a:r>
              <a:rPr lang="en-US" altLang="ko" sz="2400" dirty="0" err="1"/>
              <a:t>MouseMotionListener</a:t>
            </a:r>
            <a:r>
              <a:rPr lang="en-US" altLang="ko" sz="2400" dirty="0"/>
              <a:t> : 2</a:t>
            </a:r>
            <a:r>
              <a:rPr lang="ko" altLang="en-US" sz="2400" dirty="0"/>
              <a:t>종의 </a:t>
            </a:r>
            <a:r>
              <a:rPr lang="ko" altLang="en-US" sz="2400" dirty="0" smtClean="0"/>
              <a:t>메소드</a:t>
            </a:r>
            <a:endParaRPr lang="en-US" altLang="ko" sz="2400" dirty="0" smtClean="0"/>
          </a:p>
          <a:p>
            <a:pPr marL="0" lvl="2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mouseDragged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마우스를 드래그 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버튼이 눌린 상태로 움직일 때</a:t>
            </a:r>
            <a:endParaRPr lang="en-US" altLang="ko-KR" dirty="0" smtClean="0"/>
          </a:p>
          <a:p>
            <a:pPr marL="0" lvl="2" defTabSz="180000"/>
            <a:r>
              <a:rPr lang="en-US" altLang="ko-KR" dirty="0" smtClean="0"/>
              <a:t>public void </a:t>
            </a:r>
            <a:r>
              <a:rPr lang="en-US" altLang="ko-KR" dirty="0" err="1" smtClean="0"/>
              <a:t>mouseMoved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e) {} //</a:t>
            </a:r>
            <a:r>
              <a:rPr lang="ko-KR" altLang="en-US" dirty="0" smtClean="0"/>
              <a:t>그냥 움직임</a:t>
            </a:r>
            <a:r>
              <a:rPr lang="en-US" altLang="ko-KR" dirty="0" smtClean="0"/>
              <a:t>.</a:t>
            </a:r>
          </a:p>
          <a:p>
            <a:pPr marL="0" lvl="2" defTabSz="180000"/>
            <a:endParaRPr lang="ko" altLang="en-US" sz="2000" dirty="0"/>
          </a:p>
          <a:p>
            <a:r>
              <a:rPr lang="en-US" altLang="ko" sz="2400" dirty="0"/>
              <a:t>7</a:t>
            </a:r>
            <a:r>
              <a:rPr lang="ko" altLang="en-US" sz="2400" dirty="0"/>
              <a:t>종의 메소드들 마우스 하나에 대해서 </a:t>
            </a:r>
            <a:r>
              <a:rPr lang="en-US" altLang="ko" sz="2400" dirty="0"/>
              <a:t>7</a:t>
            </a:r>
            <a:r>
              <a:rPr lang="ko" altLang="en-US" sz="2400" dirty="0"/>
              <a:t>번의 처리가 가능하다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32307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/>
              <a:t>MouseListener</a:t>
            </a:r>
            <a:r>
              <a:rPr lang="ko-KR" altLang="en-US" dirty="0"/>
              <a:t>대신 </a:t>
            </a:r>
            <a:r>
              <a:rPr lang="en-US" altLang="ko-KR" dirty="0" err="1"/>
              <a:t>MouseAdapter</a:t>
            </a:r>
            <a:r>
              <a:rPr lang="ko-KR" altLang="en-US" dirty="0" err="1"/>
              <a:t>를</a:t>
            </a:r>
            <a:r>
              <a:rPr lang="ko-KR" altLang="en-US" dirty="0"/>
              <a:t> 사용한 예</a:t>
            </a:r>
            <a:endParaRPr lang="en-US" dirty="0"/>
          </a:p>
        </p:txBody>
      </p:sp>
      <p:sp>
        <p:nvSpPr>
          <p:cNvPr id="4" name="직사각형 4">
            <a:extLst>
              <a:ext uri="{FF2B5EF4-FFF2-40B4-BE49-F238E27FC236}">
                <a16:creationId xmlns="" xmlns:a16="http://schemas.microsoft.com/office/drawing/2014/main" id="{A2DE9C4C-36B5-5444-975B-68F4A4448510}"/>
              </a:ext>
            </a:extLst>
          </p:cNvPr>
          <p:cNvSpPr/>
          <p:nvPr/>
        </p:nvSpPr>
        <p:spPr>
          <a:xfrm>
            <a:off x="1522828" y="1646712"/>
            <a:ext cx="4214842" cy="4278094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0070C0"/>
                </a:solidFill>
              </a:rPr>
              <a:t>new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2" defTabSz="180000"/>
            <a:endParaRPr lang="en-US" altLang="ko-KR" sz="1600" dirty="0"/>
          </a:p>
          <a:p>
            <a:pPr marL="0" lvl="1" defTabSz="180000"/>
            <a:r>
              <a:rPr lang="en-US" altLang="ko-KR" sz="1600" b="1" dirty="0">
                <a:solidFill>
                  <a:srgbClr val="0070C0"/>
                </a:solidFill>
              </a:rPr>
              <a:t>class </a:t>
            </a:r>
            <a:r>
              <a:rPr lang="en-US" altLang="ko-KR" sz="1600" b="1" dirty="0" err="1">
                <a:solidFill>
                  <a:srgbClr val="0070C0"/>
                </a:solidFill>
              </a:rPr>
              <a:t>MyMouseListener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implements </a:t>
            </a:r>
            <a:r>
              <a:rPr lang="en-US" altLang="ko-KR" sz="1600" b="1" dirty="0" err="1">
                <a:solidFill>
                  <a:srgbClr val="0070C0"/>
                </a:solidFill>
              </a:rPr>
              <a:t>MouseListener</a:t>
            </a:r>
            <a:r>
              <a:rPr lang="en-US" altLang="ko-KR" sz="1600" b="1" dirty="0">
                <a:solidFill>
                  <a:srgbClr val="0070C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mouseReleased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mouseClicked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mouseEntered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mouseExited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="" xmlns:a16="http://schemas.microsoft.com/office/drawing/2014/main" id="{D7644ED3-0FB6-C143-A1D7-3AAAFFD94988}"/>
              </a:ext>
            </a:extLst>
          </p:cNvPr>
          <p:cNvSpPr/>
          <p:nvPr/>
        </p:nvSpPr>
        <p:spPr>
          <a:xfrm>
            <a:off x="6096000" y="1641663"/>
            <a:ext cx="4248472" cy="3293209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600" dirty="0" err="1"/>
              <a:t>JLabel</a:t>
            </a:r>
            <a:r>
              <a:rPr lang="en-US" altLang="ko-KR" sz="1600" dirty="0"/>
              <a:t> la;</a:t>
            </a:r>
            <a:endParaRPr lang="ko-KR" altLang="en-US" sz="1600" dirty="0"/>
          </a:p>
          <a:p>
            <a:pPr marL="0" lvl="2" defTabSz="180000"/>
            <a:r>
              <a:rPr lang="en-US" altLang="ko-KR" sz="1600" dirty="0" err="1"/>
              <a:t>contentPane.addMouseListener</a:t>
            </a:r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7030A0"/>
                </a:solidFill>
              </a:rPr>
              <a:t>new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()</a:t>
            </a:r>
            <a:r>
              <a:rPr lang="en-US" altLang="ko-KR" sz="1600" dirty="0"/>
              <a:t>);</a:t>
            </a:r>
          </a:p>
          <a:p>
            <a:pPr marL="0" lvl="2" defTabSz="180000"/>
            <a:r>
              <a:rPr lang="en-US" altLang="ko-KR" sz="1600" dirty="0"/>
              <a:t>………………………..</a:t>
            </a:r>
          </a:p>
          <a:p>
            <a:pPr marL="0" lvl="1" defTabSz="180000"/>
            <a:endParaRPr lang="en-US" altLang="ko-KR" sz="1600" b="1" dirty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600" b="1" dirty="0">
                <a:solidFill>
                  <a:srgbClr val="7030A0"/>
                </a:solidFill>
              </a:rPr>
              <a:t>class </a:t>
            </a:r>
            <a:r>
              <a:rPr lang="en-US" altLang="ko-KR" sz="1600" b="1" dirty="0" err="1">
                <a:solidFill>
                  <a:srgbClr val="7030A0"/>
                </a:solidFill>
              </a:rPr>
              <a:t>MyMouseAdapter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extends </a:t>
            </a:r>
            <a:r>
              <a:rPr lang="en-US" altLang="ko-KR" sz="1600" b="1" dirty="0" err="1">
                <a:solidFill>
                  <a:srgbClr val="7030A0"/>
                </a:solidFill>
              </a:rPr>
              <a:t>MouseAdapter</a:t>
            </a:r>
            <a:r>
              <a:rPr lang="en-US" altLang="ko-KR" sz="1600" b="1" dirty="0">
                <a:solidFill>
                  <a:srgbClr val="7030A0"/>
                </a:solidFill>
              </a:rPr>
              <a:t> </a:t>
            </a:r>
            <a:r>
              <a:rPr lang="en-US" altLang="ko-KR" sz="1600" dirty="0"/>
              <a:t>{</a:t>
            </a:r>
          </a:p>
          <a:p>
            <a:pPr marL="0" lvl="2" defTabSz="180000"/>
            <a:r>
              <a:rPr lang="en-US" altLang="ko-KR" sz="1600" dirty="0"/>
              <a:t>	public void </a:t>
            </a:r>
            <a:r>
              <a:rPr lang="en-US" altLang="ko-KR" sz="1600" dirty="0" err="1"/>
              <a:t>mousePressed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MouseEvent</a:t>
            </a:r>
            <a:r>
              <a:rPr lang="en-US" altLang="ko-KR" sz="1600" dirty="0"/>
              <a:t> e) {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 = </a:t>
            </a:r>
            <a:r>
              <a:rPr lang="en-US" altLang="ko-KR" sz="1600" dirty="0" err="1"/>
              <a:t>e.getX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y = </a:t>
            </a:r>
            <a:r>
              <a:rPr lang="en-US" altLang="ko-KR" sz="1600" dirty="0" err="1"/>
              <a:t>e.getY</a:t>
            </a:r>
            <a:r>
              <a:rPr lang="en-US" altLang="ko-KR" sz="1600" dirty="0"/>
              <a:t>();</a:t>
            </a:r>
          </a:p>
          <a:p>
            <a:pPr marL="0" lvl="3" defTabSz="180000"/>
            <a:r>
              <a:rPr lang="en-US" altLang="ko-KR" sz="1600" dirty="0"/>
              <a:t>		</a:t>
            </a:r>
            <a:r>
              <a:rPr lang="en-US" altLang="ko-KR" sz="1600" dirty="0" err="1"/>
              <a:t>la.setLocation</a:t>
            </a:r>
            <a:r>
              <a:rPr lang="en-US" altLang="ko-KR" sz="1600" dirty="0"/>
              <a:t>(x, y);</a:t>
            </a:r>
          </a:p>
          <a:p>
            <a:pPr marL="0" lvl="2" defTabSz="180000"/>
            <a:r>
              <a:rPr lang="en-US" altLang="ko-KR" sz="1600" dirty="0"/>
              <a:t>	}</a:t>
            </a:r>
          </a:p>
          <a:p>
            <a:pPr marL="0" lvl="1" defTabSz="180000"/>
            <a:r>
              <a:rPr lang="en-US" altLang="ko-KR" sz="1600" dirty="0"/>
              <a:t>}</a:t>
            </a:r>
          </a:p>
        </p:txBody>
      </p:sp>
      <p:sp>
        <p:nvSpPr>
          <p:cNvPr id="6" name="오른쪽 중괄호 11">
            <a:extLst>
              <a:ext uri="{FF2B5EF4-FFF2-40B4-BE49-F238E27FC236}">
                <a16:creationId xmlns="" xmlns:a16="http://schemas.microsoft.com/office/drawing/2014/main" id="{C8120B04-6C86-F645-9694-167807AAFC61}"/>
              </a:ext>
            </a:extLst>
          </p:cNvPr>
          <p:cNvSpPr/>
          <p:nvPr/>
        </p:nvSpPr>
        <p:spPr>
          <a:xfrm>
            <a:off x="5440570" y="2567996"/>
            <a:ext cx="433188" cy="1819829"/>
          </a:xfrm>
          <a:prstGeom prst="rightBrace">
            <a:avLst>
              <a:gd name="adj1" fmla="val 4768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12">
            <a:extLst>
              <a:ext uri="{FF2B5EF4-FFF2-40B4-BE49-F238E27FC236}">
                <a16:creationId xmlns="" xmlns:a16="http://schemas.microsoft.com/office/drawing/2014/main" id="{EC3A6BD6-990D-AE4B-8048-C18CAD930CE8}"/>
              </a:ext>
            </a:extLst>
          </p:cNvPr>
          <p:cNvSpPr/>
          <p:nvPr/>
        </p:nvSpPr>
        <p:spPr>
          <a:xfrm rot="10800000">
            <a:off x="5953694" y="2533922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618AC8E-6304-0947-8790-8230DCEE7675}"/>
              </a:ext>
            </a:extLst>
          </p:cNvPr>
          <p:cNvSpPr txBox="1"/>
          <p:nvPr/>
        </p:nvSpPr>
        <p:spPr>
          <a:xfrm>
            <a:off x="2573613" y="6011003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MouseListener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F5FA67-620D-644B-AFBD-A13B2734033C}"/>
              </a:ext>
            </a:extLst>
          </p:cNvPr>
          <p:cNvSpPr txBox="1"/>
          <p:nvPr/>
        </p:nvSpPr>
        <p:spPr>
          <a:xfrm>
            <a:off x="7377510" y="4991332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MouseAdapter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경우</a:t>
            </a:r>
          </a:p>
        </p:txBody>
      </p:sp>
      <p:sp>
        <p:nvSpPr>
          <p:cNvPr id="10" name="위로 굽은 화살표 9">
            <a:extLst>
              <a:ext uri="{FF2B5EF4-FFF2-40B4-BE49-F238E27FC236}">
                <a16:creationId xmlns="" xmlns:a16="http://schemas.microsoft.com/office/drawing/2014/main" id="{2A6C2333-682C-A44D-AACA-D23AC4B00DD0}"/>
              </a:ext>
            </a:extLst>
          </p:cNvPr>
          <p:cNvSpPr/>
          <p:nvPr/>
        </p:nvSpPr>
        <p:spPr>
          <a:xfrm>
            <a:off x="5737670" y="4971393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JDK</a:t>
            </a:r>
            <a:r>
              <a:rPr lang="ko-KR" altLang="en-US" sz="5400" dirty="0"/>
              <a:t>에서 제공하는 어댑터 클래스</a:t>
            </a:r>
            <a:endParaRPr lang="en-US" sz="5400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A384C86A-E17A-5845-9C7F-74BFAF1B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0" y="1856699"/>
            <a:ext cx="10424180" cy="393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39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1518320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 smtClean="0"/>
              <a:t>마우스 이벤트</a:t>
            </a:r>
            <a:endParaRPr lang="en-US" sz="5400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 txBox="1">
            <a:spLocks/>
          </p:cNvSpPr>
          <p:nvPr/>
        </p:nvSpPr>
        <p:spPr bwMode="black">
          <a:xfrm>
            <a:off x="882020" y="2892488"/>
            <a:ext cx="10427960" cy="75892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all" spc="20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고려대학교B" panose="02020603020101020101" pitchFamily="18" charset="-127"/>
                <a:ea typeface="고려대학교B" panose="02020603020101020101" pitchFamily="18" charset="-127"/>
                <a:cs typeface="+mj-cs"/>
              </a:rPr>
              <a:t>키보드 이벤트</a:t>
            </a:r>
            <a:endParaRPr kumimoji="0" lang="en-US" sz="5400" b="0" i="0" u="none" strike="noStrike" kern="1200" cap="all" spc="20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고려대학교B" panose="02020603020101020101" pitchFamily="18" charset="-127"/>
              <a:ea typeface="고려대학교B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이벤트</a:t>
            </a:r>
            <a:r>
              <a:rPr lang="en-US" altLang="ko-KR" sz="4800" dirty="0" smtClean="0"/>
              <a:t>-</a:t>
            </a:r>
            <a:r>
              <a:rPr lang="en-US" sz="4800" dirty="0" err="1" smtClean="0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95" y="1441622"/>
            <a:ext cx="11887200" cy="5305167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mousePressed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mouseReleased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mouseClicked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mouseEntered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mouseExited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</a:t>
            </a:r>
            <a:r>
              <a:rPr lang="ko-KR" altLang="en-US" sz="4800" dirty="0" err="1" smtClean="0"/>
              <a:t>리스너</a:t>
            </a:r>
            <a:r>
              <a:rPr lang="en-US" altLang="ko-KR" sz="4800" dirty="0" smtClean="0"/>
              <a:t>-</a:t>
            </a:r>
            <a:r>
              <a:rPr lang="en-US" sz="4800" dirty="0" err="1" smtClean="0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mousePressed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// </a:t>
            </a:r>
            <a:r>
              <a:rPr lang="ko-KR" altLang="en-US" sz="4000" dirty="0" smtClean="0"/>
              <a:t>마우스가 눌리면 호출</a:t>
            </a:r>
            <a:endParaRPr lang="en-US" altLang="ko-KR" sz="4000" dirty="0" smtClean="0"/>
          </a:p>
          <a:p>
            <a:endParaRPr lang="en-US" altLang="ko-KR" sz="4000" dirty="0" smtClean="0"/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mouseReleased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// </a:t>
            </a:r>
            <a:r>
              <a:rPr lang="ko-KR" altLang="en-US" sz="4000" dirty="0" smtClean="0"/>
              <a:t>마우스가 떼지면 호출</a:t>
            </a:r>
            <a:endParaRPr lang="en-US" altLang="ko-KR" sz="4000" dirty="0" smtClean="0"/>
          </a:p>
          <a:p>
            <a:endParaRPr lang="en-US" altLang="ko-KR" sz="4000" dirty="0" smtClean="0"/>
          </a:p>
          <a:p>
            <a:r>
              <a:rPr lang="en-US" altLang="ko-KR" sz="4000" dirty="0" smtClean="0"/>
              <a:t>Public void </a:t>
            </a:r>
            <a:r>
              <a:rPr lang="en-US" altLang="ko-KR" sz="4000" dirty="0" err="1" smtClean="0"/>
              <a:t>mouseClicked</a:t>
            </a:r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MouseEvent</a:t>
            </a:r>
            <a:r>
              <a:rPr lang="en-US" altLang="ko-KR" sz="4000" dirty="0" smtClean="0"/>
              <a:t> e);</a:t>
            </a:r>
          </a:p>
          <a:p>
            <a:r>
              <a:rPr lang="en-US" altLang="ko-KR" sz="4000" dirty="0" smtClean="0"/>
              <a:t>//</a:t>
            </a:r>
            <a:r>
              <a:rPr lang="ko-KR" altLang="en-US" sz="4000" dirty="0" smtClean="0"/>
              <a:t>마우스가 클릭되면 호출</a:t>
            </a:r>
            <a:endParaRPr lang="en-US" altLang="ko-KR" sz="4000" dirty="0" smtClean="0"/>
          </a:p>
          <a:p>
            <a:endParaRPr lang="en-US" altLang="ko-KR" sz="4000" dirty="0" smtClean="0"/>
          </a:p>
          <a:p>
            <a:r>
              <a:rPr lang="ko-KR" altLang="en-US" sz="4000" dirty="0" smtClean="0"/>
              <a:t>클릭 한번으로 </a:t>
            </a:r>
            <a:r>
              <a:rPr lang="en-US" altLang="ko-KR" sz="4000" dirty="0" smtClean="0"/>
              <a:t>Pressed-&gt;Released-&gt;Clicked </a:t>
            </a:r>
            <a:r>
              <a:rPr lang="ko-KR" altLang="en-US" sz="4000" dirty="0" smtClean="0"/>
              <a:t>순으로 </a:t>
            </a:r>
            <a:r>
              <a:rPr lang="en-US" altLang="ko-KR" sz="4000" dirty="0" smtClean="0"/>
              <a:t>3</a:t>
            </a:r>
            <a:r>
              <a:rPr lang="ko-KR" altLang="en-US" sz="4000" dirty="0" smtClean="0"/>
              <a:t>가지 </a:t>
            </a:r>
            <a:r>
              <a:rPr lang="ko-KR" altLang="en-US" sz="4000" dirty="0" err="1" smtClean="0"/>
              <a:t>메소드가</a:t>
            </a:r>
            <a:r>
              <a:rPr lang="ko-KR" altLang="en-US" sz="4000" dirty="0" smtClean="0"/>
              <a:t> 모두 호출됨</a:t>
            </a:r>
            <a:r>
              <a:rPr lang="en-US" altLang="ko-KR" sz="4000" dirty="0" smtClean="0"/>
              <a:t>.</a:t>
            </a:r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</a:t>
            </a:r>
            <a:r>
              <a:rPr lang="ko-KR" altLang="en-US" sz="4800" dirty="0" err="1" smtClean="0"/>
              <a:t>리스너</a:t>
            </a:r>
            <a:r>
              <a:rPr lang="en-US" altLang="ko-KR" sz="4800" dirty="0" smtClean="0"/>
              <a:t>-</a:t>
            </a:r>
            <a:r>
              <a:rPr lang="en-US" sz="4800" dirty="0" err="1" smtClean="0"/>
              <a:t>MouseListener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public void </a:t>
            </a:r>
            <a:r>
              <a:rPr lang="en-US" altLang="ko-KR" sz="4400" dirty="0" err="1" smtClean="0"/>
              <a:t>mouseEntered</a:t>
            </a:r>
            <a:r>
              <a:rPr lang="en-US" altLang="ko-KR" sz="4400" dirty="0" smtClean="0"/>
              <a:t> 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컴포넌트 안에 마우스가 들어갔을 때</a:t>
            </a:r>
            <a:endParaRPr lang="en-US" altLang="ko-KR" sz="3600" dirty="0" smtClean="0"/>
          </a:p>
          <a:p>
            <a:endParaRPr lang="en-US" altLang="ko-KR" sz="4400" dirty="0" smtClean="0"/>
          </a:p>
          <a:p>
            <a:r>
              <a:rPr lang="en-US" altLang="ko-KR" sz="4400" dirty="0" smtClean="0"/>
              <a:t>public void </a:t>
            </a:r>
            <a:r>
              <a:rPr lang="en-US" altLang="ko-KR" sz="4400" dirty="0" err="1" smtClean="0"/>
              <a:t>mouseExited</a:t>
            </a:r>
            <a:r>
              <a:rPr lang="en-US" altLang="ko-KR" sz="4400" dirty="0" smtClean="0"/>
              <a:t>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컴포넌트 밖으로 마우스가 나왔을 때</a:t>
            </a:r>
          </a:p>
          <a:p>
            <a:endParaRPr lang="en-US" altLang="ko-KR" sz="4400" dirty="0" smtClean="0"/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238897"/>
            <a:ext cx="10427960" cy="132629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</a:t>
            </a:r>
            <a:r>
              <a:rPr lang="ko-KR" altLang="en-US" sz="4800" dirty="0" err="1" smtClean="0"/>
              <a:t>리스너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en-US" sz="4800" dirty="0" err="1" smtClean="0"/>
              <a:t>Mouse</a:t>
            </a:r>
            <a:r>
              <a:rPr lang="en-US" altLang="ko" sz="4800" dirty="0" err="1" smtClean="0"/>
              <a:t>Motion</a:t>
            </a:r>
            <a:r>
              <a:rPr lang="en-US" sz="4800" dirty="0" err="1" smtClean="0"/>
              <a:t>Listener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4" y="1968843"/>
            <a:ext cx="12389707" cy="5416377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public void </a:t>
            </a:r>
            <a:r>
              <a:rPr lang="en-US" sz="4400" dirty="0" err="1" smtClean="0"/>
              <a:t>mouseDragged</a:t>
            </a:r>
            <a:r>
              <a:rPr lang="en-US" altLang="ko-KR" sz="4400" dirty="0" smtClean="0"/>
              <a:t> 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마우스를 드래그 할 때</a:t>
            </a:r>
            <a:r>
              <a:rPr lang="en-US" altLang="ko-KR" sz="3600" dirty="0" smtClean="0"/>
              <a:t>, 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즉 버튼이 눌린 상태로 움직일 때</a:t>
            </a:r>
            <a:endParaRPr lang="en-US" altLang="ko-KR" sz="3600" dirty="0" smtClean="0"/>
          </a:p>
          <a:p>
            <a:endParaRPr lang="en-US" altLang="ko-KR" sz="4400" dirty="0" smtClean="0"/>
          </a:p>
          <a:p>
            <a:r>
              <a:rPr lang="en-US" altLang="ko-KR" sz="4400" dirty="0" smtClean="0"/>
              <a:t>public void </a:t>
            </a:r>
            <a:r>
              <a:rPr lang="en-US" sz="4400" dirty="0" err="1" smtClean="0"/>
              <a:t>mouseMoved</a:t>
            </a:r>
            <a:r>
              <a:rPr lang="en-US" altLang="ko-KR" sz="4400" dirty="0" smtClean="0"/>
              <a:t>(</a:t>
            </a:r>
            <a:r>
              <a:rPr lang="en-US" altLang="ko-KR" sz="4400" dirty="0" err="1" smtClean="0"/>
              <a:t>MouseEvent</a:t>
            </a:r>
            <a:r>
              <a:rPr lang="en-US" altLang="ko-KR" sz="4400" dirty="0" smtClean="0"/>
              <a:t> e);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마우스가 그냥 움직일 때</a:t>
            </a:r>
            <a:r>
              <a:rPr lang="en-US" altLang="ko-KR" sz="3600" dirty="0" smtClean="0"/>
              <a:t>.</a:t>
            </a:r>
            <a:endParaRPr lang="ko-KR" altLang="en-US" sz="3600" dirty="0" smtClean="0"/>
          </a:p>
          <a:p>
            <a:endParaRPr lang="ko-KR" altLang="en-US" sz="4400" dirty="0" smtClean="0"/>
          </a:p>
          <a:p>
            <a:endParaRPr lang="en-US" altLang="ko-KR" sz="4400" dirty="0" smtClean="0"/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70969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4800" dirty="0" smtClean="0"/>
              <a:t>마우스 이벤트 객체</a:t>
            </a:r>
            <a:endParaRPr lang="en-US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1441622"/>
            <a:ext cx="12389707" cy="5416377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 smtClean="0"/>
              <a:t>public </a:t>
            </a:r>
            <a:r>
              <a:rPr lang="en-US" sz="4400" dirty="0" err="1" smtClean="0"/>
              <a:t>int</a:t>
            </a:r>
            <a:r>
              <a:rPr lang="en-US" sz="4400" dirty="0" smtClean="0"/>
              <a:t> </a:t>
            </a:r>
            <a:r>
              <a:rPr lang="en-US" sz="4400" dirty="0" err="1" smtClean="0"/>
              <a:t>getX</a:t>
            </a:r>
            <a:r>
              <a:rPr lang="en-US" sz="4400" dirty="0" smtClean="0"/>
              <a:t>();</a:t>
            </a:r>
          </a:p>
          <a:p>
            <a:r>
              <a:rPr lang="en-US" altLang="ko-KR" sz="3900" dirty="0" smtClean="0"/>
              <a:t>// </a:t>
            </a:r>
            <a:r>
              <a:rPr lang="ko-KR" altLang="en-US" sz="3900" dirty="0" smtClean="0"/>
              <a:t>마우스의 </a:t>
            </a:r>
            <a:r>
              <a:rPr lang="en-US" altLang="ko-KR" sz="3900" dirty="0" smtClean="0"/>
              <a:t>x</a:t>
            </a:r>
            <a:r>
              <a:rPr lang="ko-KR" altLang="en-US" sz="3900" dirty="0" smtClean="0"/>
              <a:t>좌표 반환</a:t>
            </a:r>
            <a:endParaRPr lang="en-US" altLang="ko-KR" sz="3900" dirty="0" smtClean="0"/>
          </a:p>
          <a:p>
            <a:endParaRPr lang="en-US" altLang="ko-KR" sz="4400" dirty="0" smtClean="0"/>
          </a:p>
          <a:p>
            <a:pPr fontAlgn="base" latinLnBrk="1"/>
            <a:r>
              <a:rPr lang="en-US" sz="4400" dirty="0" smtClean="0"/>
              <a:t>public </a:t>
            </a:r>
            <a:r>
              <a:rPr lang="en-US" sz="4400" dirty="0" err="1" smtClean="0"/>
              <a:t>int</a:t>
            </a:r>
            <a:r>
              <a:rPr lang="en-US" sz="4400" dirty="0" smtClean="0"/>
              <a:t> </a:t>
            </a:r>
            <a:r>
              <a:rPr lang="en-US" sz="4400" dirty="0" err="1" smtClean="0"/>
              <a:t>getY</a:t>
            </a:r>
            <a:r>
              <a:rPr lang="en-US" sz="4400" dirty="0" smtClean="0"/>
              <a:t>();</a:t>
            </a:r>
          </a:p>
          <a:p>
            <a:r>
              <a:rPr lang="en-US" altLang="ko-KR" sz="3900" dirty="0" smtClean="0"/>
              <a:t>// </a:t>
            </a:r>
            <a:r>
              <a:rPr lang="ko-KR" altLang="en-US" sz="3900" dirty="0" smtClean="0"/>
              <a:t>마우스의 </a:t>
            </a:r>
            <a:r>
              <a:rPr lang="en-US" altLang="ko-KR" sz="3900" dirty="0" smtClean="0"/>
              <a:t>y</a:t>
            </a:r>
            <a:r>
              <a:rPr lang="ko-KR" altLang="en-US" sz="3900" dirty="0" smtClean="0"/>
              <a:t>좌표 반환</a:t>
            </a:r>
            <a:endParaRPr lang="en-US" altLang="ko-KR" sz="3900" dirty="0" smtClean="0"/>
          </a:p>
          <a:p>
            <a:endParaRPr lang="en-US" altLang="ko-KR" sz="4400" dirty="0" smtClean="0"/>
          </a:p>
          <a:p>
            <a:r>
              <a:rPr lang="en-US" sz="4400" dirty="0" smtClean="0"/>
              <a:t>public </a:t>
            </a:r>
            <a:r>
              <a:rPr lang="en-US" sz="4400" dirty="0" err="1" smtClean="0"/>
              <a:t>int</a:t>
            </a:r>
            <a:r>
              <a:rPr lang="en-US" sz="4400" dirty="0" smtClean="0"/>
              <a:t> </a:t>
            </a:r>
            <a:r>
              <a:rPr lang="en-US" sz="4400" dirty="0" err="1" smtClean="0"/>
              <a:t>getClickCount</a:t>
            </a:r>
            <a:r>
              <a:rPr lang="en-US" sz="4400" dirty="0" smtClean="0"/>
              <a:t>();</a:t>
            </a:r>
          </a:p>
          <a:p>
            <a:r>
              <a:rPr lang="en-US" sz="3900" dirty="0" smtClean="0"/>
              <a:t>//</a:t>
            </a:r>
            <a:r>
              <a:rPr lang="ko-KR" altLang="en-US" sz="3900" dirty="0" smtClean="0"/>
              <a:t>클릭된 횟수 반환</a:t>
            </a:r>
            <a:endParaRPr lang="en-US" sz="3900" dirty="0" smtClean="0"/>
          </a:p>
          <a:p>
            <a:endParaRPr lang="ko-KR" altLang="en-US" sz="4400" dirty="0" smtClean="0"/>
          </a:p>
          <a:p>
            <a:endParaRPr lang="en-US" altLang="ko-KR" sz="4400" dirty="0" smtClean="0"/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9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sz="5400" dirty="0"/>
              <a:t>GUI</a:t>
            </a:r>
            <a:r>
              <a:rPr lang="ko-KR" altLang="en-US" sz="5400" dirty="0"/>
              <a:t>란 무엇인가</a:t>
            </a:r>
            <a:r>
              <a:rPr lang="en-US" altLang="ko-KR" sz="5400" dirty="0"/>
              <a:t>?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Autofit/>
          </a:bodyPr>
          <a:lstStyle/>
          <a:p>
            <a:pPr lvl="1"/>
            <a:r>
              <a:rPr lang="en-US" altLang="ko-KR" sz="3200" dirty="0"/>
              <a:t>GUI (Graphic User Interface)</a:t>
            </a:r>
          </a:p>
          <a:p>
            <a:pPr lvl="2"/>
            <a:r>
              <a:rPr lang="ko-KR" altLang="en-US" sz="3200" dirty="0"/>
              <a:t>사용자가 편리하게 입출력 할 수 있도록 그래픽으로 화면을 구성하고</a:t>
            </a:r>
            <a:r>
              <a:rPr lang="en-US" altLang="ko-KR" sz="3200" dirty="0"/>
              <a:t>, </a:t>
            </a:r>
            <a:r>
              <a:rPr lang="ko-KR" altLang="en-US" sz="3200" dirty="0"/>
              <a:t>마우스나 키보드로 입력 받을 수 있도록 지원하는 사용자 인터페이스</a:t>
            </a:r>
            <a:endParaRPr lang="en-US" altLang="ko-KR" sz="3200" dirty="0"/>
          </a:p>
          <a:p>
            <a:pPr lvl="1"/>
            <a:r>
              <a:rPr lang="ko-KR" altLang="en-US" sz="3200" dirty="0"/>
              <a:t>자바 언어에서 </a:t>
            </a:r>
            <a:r>
              <a:rPr lang="en-US" altLang="ko-KR" sz="3200" dirty="0"/>
              <a:t>GUI </a:t>
            </a:r>
            <a:r>
              <a:rPr lang="ko-KR" altLang="en-US" sz="3200" dirty="0"/>
              <a:t>응용프로그램 작성</a:t>
            </a:r>
            <a:endParaRPr lang="en-US" altLang="ko-KR" sz="3200" dirty="0"/>
          </a:p>
          <a:p>
            <a:pPr lvl="2"/>
            <a:r>
              <a:rPr lang="en-US" altLang="ko-KR" sz="3200" dirty="0"/>
              <a:t>AWT</a:t>
            </a:r>
            <a:r>
              <a:rPr lang="ko-KR" altLang="en-US" sz="3200" dirty="0"/>
              <a:t>와 </a:t>
            </a:r>
            <a:r>
              <a:rPr lang="en-US" altLang="ko-KR" sz="3200" dirty="0"/>
              <a:t>Swing </a:t>
            </a:r>
            <a:r>
              <a:rPr lang="ko-KR" altLang="en-US" sz="3200" dirty="0"/>
              <a:t>패키지에 강력한 </a:t>
            </a:r>
            <a:r>
              <a:rPr lang="en-US" altLang="ko-KR" sz="3200" dirty="0"/>
              <a:t>GUI </a:t>
            </a:r>
            <a:r>
              <a:rPr lang="ko-KR" altLang="en-US" sz="3200" dirty="0"/>
              <a:t>컴포넌트 제공</a:t>
            </a:r>
            <a:endParaRPr lang="en-US" altLang="ko-KR" sz="3200" dirty="0"/>
          </a:p>
          <a:p>
            <a:pPr lvl="2"/>
            <a:r>
              <a:rPr lang="ko-KR" altLang="en-US" sz="3200" dirty="0"/>
              <a:t>쉬운 </a:t>
            </a:r>
            <a:r>
              <a:rPr lang="en-US" altLang="ko-KR" sz="3200" dirty="0"/>
              <a:t>GUI </a:t>
            </a:r>
            <a:r>
              <a:rPr lang="ko-KR" altLang="en-US" sz="3200" dirty="0"/>
              <a:t>프로그래밍</a:t>
            </a:r>
            <a:endParaRPr lang="en-US" altLang="ko-KR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20450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마우스 이벤트 처리 </a:t>
            </a:r>
            <a:r>
              <a:rPr lang="ko-KR" altLang="en-US" sz="5400" dirty="0" smtClean="0"/>
              <a:t>실행 </a:t>
            </a:r>
            <a:r>
              <a:rPr lang="en-US" altLang="ko-KR" sz="5400" dirty="0" smtClean="0"/>
              <a:t>(09_03)</a:t>
            </a:r>
            <a:endParaRPr lang="en-US" sz="5400" dirty="0"/>
          </a:p>
        </p:txBody>
      </p:sp>
      <p:pic>
        <p:nvPicPr>
          <p:cNvPr id="4" name="그림 38">
            <a:extLst>
              <a:ext uri="{FF2B5EF4-FFF2-40B4-BE49-F238E27FC236}">
                <a16:creationId xmlns="" xmlns:a16="http://schemas.microsoft.com/office/drawing/2014/main" id="{36A1BE84-6010-CB41-A256-A1C66AAC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09" y="4384966"/>
            <a:ext cx="2644047" cy="1666044"/>
          </a:xfrm>
          <a:prstGeom prst="rect">
            <a:avLst/>
          </a:prstGeom>
        </p:spPr>
      </p:pic>
      <p:pic>
        <p:nvPicPr>
          <p:cNvPr id="5" name="그림 36">
            <a:extLst>
              <a:ext uri="{FF2B5EF4-FFF2-40B4-BE49-F238E27FC236}">
                <a16:creationId xmlns="" xmlns:a16="http://schemas.microsoft.com/office/drawing/2014/main" id="{7B6CA37B-8204-2B49-B6CD-20C12284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57" y="4352575"/>
            <a:ext cx="2659129" cy="1675548"/>
          </a:xfrm>
          <a:prstGeom prst="rect">
            <a:avLst/>
          </a:prstGeom>
        </p:spPr>
      </p:pic>
      <p:pic>
        <p:nvPicPr>
          <p:cNvPr id="6" name="그림 35">
            <a:extLst>
              <a:ext uri="{FF2B5EF4-FFF2-40B4-BE49-F238E27FC236}">
                <a16:creationId xmlns="" xmlns:a16="http://schemas.microsoft.com/office/drawing/2014/main" id="{2E0C839F-A267-E745-806E-2430CF97D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45" y="1928878"/>
            <a:ext cx="2640442" cy="1663773"/>
          </a:xfrm>
          <a:prstGeom prst="rect">
            <a:avLst/>
          </a:prstGeom>
        </p:spPr>
      </p:pic>
      <p:pic>
        <p:nvPicPr>
          <p:cNvPr id="7" name="그림 34">
            <a:extLst>
              <a:ext uri="{FF2B5EF4-FFF2-40B4-BE49-F238E27FC236}">
                <a16:creationId xmlns="" xmlns:a16="http://schemas.microsoft.com/office/drawing/2014/main" id="{491710AE-4F05-C447-B328-DB05D8AF6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55" y="1908160"/>
            <a:ext cx="2616785" cy="1648866"/>
          </a:xfrm>
          <a:prstGeom prst="rect">
            <a:avLst/>
          </a:prstGeom>
        </p:spPr>
      </p:pic>
      <p:pic>
        <p:nvPicPr>
          <p:cNvPr id="8" name="그림 33">
            <a:extLst>
              <a:ext uri="{FF2B5EF4-FFF2-40B4-BE49-F238E27FC236}">
                <a16:creationId xmlns="" xmlns:a16="http://schemas.microsoft.com/office/drawing/2014/main" id="{8F0D3A70-E7EF-2641-8661-40CFFCF4C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30" y="1928878"/>
            <a:ext cx="2621926" cy="1652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DAB8162-EB29-B642-B487-84C0D25552F3}"/>
              </a:ext>
            </a:extLst>
          </p:cNvPr>
          <p:cNvSpPr txBox="1"/>
          <p:nvPr/>
        </p:nvSpPr>
        <p:spPr>
          <a:xfrm>
            <a:off x="2538992" y="35673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495FF16-F57E-E049-ACFF-4EEF5A7E3C66}"/>
              </a:ext>
            </a:extLst>
          </p:cNvPr>
          <p:cNvSpPr txBox="1"/>
          <p:nvPr/>
        </p:nvSpPr>
        <p:spPr>
          <a:xfrm>
            <a:off x="4934733" y="3707385"/>
            <a:ext cx="270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mouseEntered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버튼이 눌러진 순간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15CC67-7DD6-FD41-BD98-B096C4EF28E3}"/>
              </a:ext>
            </a:extLst>
          </p:cNvPr>
          <p:cNvSpPr txBox="1"/>
          <p:nvPr/>
        </p:nvSpPr>
        <p:spPr>
          <a:xfrm>
            <a:off x="7895977" y="3741807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눌러진 마우스 버튼이 떼어진 순간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95201AC-7B86-2447-B45C-0BC3F0B5EEED}"/>
              </a:ext>
            </a:extLst>
          </p:cNvPr>
          <p:cNvSpPr txBox="1"/>
          <p:nvPr/>
        </p:nvSpPr>
        <p:spPr>
          <a:xfrm>
            <a:off x="5182090" y="611326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이동하는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ECD3E20-399D-F24A-9846-A28B998FCEF9}"/>
              </a:ext>
            </a:extLst>
          </p:cNvPr>
          <p:cNvSpPr txBox="1"/>
          <p:nvPr/>
        </p:nvSpPr>
        <p:spPr>
          <a:xfrm>
            <a:off x="2131235" y="612429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드래깅하는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71FEC7-FFFC-FF44-835B-08E401FEEFCC}"/>
              </a:ext>
            </a:extLst>
          </p:cNvPr>
          <p:cNvSpPr txBox="1"/>
          <p:nvPr/>
        </p:nvSpPr>
        <p:spPr>
          <a:xfrm>
            <a:off x="7774516" y="6122993"/>
            <a:ext cx="255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벗어나면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mouseExited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</a:p>
        </p:txBody>
      </p:sp>
      <p:cxnSp>
        <p:nvCxnSpPr>
          <p:cNvPr id="15" name="직선 연결선 15">
            <a:extLst>
              <a:ext uri="{FF2B5EF4-FFF2-40B4-BE49-F238E27FC236}">
                <a16:creationId xmlns="" xmlns:a16="http://schemas.microsoft.com/office/drawing/2014/main" id="{67D40897-F20F-FE46-BD4F-04DC5955280C}"/>
              </a:ext>
            </a:extLst>
          </p:cNvPr>
          <p:cNvCxnSpPr/>
          <p:nvPr/>
        </p:nvCxnSpPr>
        <p:spPr>
          <a:xfrm>
            <a:off x="4620538" y="2298328"/>
            <a:ext cx="64897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6">
            <a:extLst>
              <a:ext uri="{FF2B5EF4-FFF2-40B4-BE49-F238E27FC236}">
                <a16:creationId xmlns="" xmlns:a16="http://schemas.microsoft.com/office/drawing/2014/main" id="{8B710F83-FFB1-9A48-BA28-0478B594AC2D}"/>
              </a:ext>
            </a:extLst>
          </p:cNvPr>
          <p:cNvCxnSpPr/>
          <p:nvPr/>
        </p:nvCxnSpPr>
        <p:spPr>
          <a:xfrm rot="5400000">
            <a:off x="4625773" y="2226890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B0232D-57E2-8644-9324-6B3E573AE666}"/>
              </a:ext>
            </a:extLst>
          </p:cNvPr>
          <p:cNvSpPr txBox="1"/>
          <p:nvPr/>
        </p:nvSpPr>
        <p:spPr>
          <a:xfrm>
            <a:off x="4482602" y="2103609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(10,10)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21">
            <a:extLst>
              <a:ext uri="{FF2B5EF4-FFF2-40B4-BE49-F238E27FC236}">
                <a16:creationId xmlns="" xmlns:a16="http://schemas.microsoft.com/office/drawing/2014/main" id="{700FAA38-1F56-3247-9773-F9910B5869C7}"/>
              </a:ext>
            </a:extLst>
          </p:cNvPr>
          <p:cNvCxnSpPr/>
          <p:nvPr/>
        </p:nvCxnSpPr>
        <p:spPr>
          <a:xfrm>
            <a:off x="5207812" y="5389766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22">
            <a:extLst>
              <a:ext uri="{FF2B5EF4-FFF2-40B4-BE49-F238E27FC236}">
                <a16:creationId xmlns="" xmlns:a16="http://schemas.microsoft.com/office/drawing/2014/main" id="{71A38722-ABAC-554D-B0B9-A14878C1AF37}"/>
              </a:ext>
            </a:extLst>
          </p:cNvPr>
          <p:cNvCxnSpPr/>
          <p:nvPr/>
        </p:nvCxnSpPr>
        <p:spPr>
          <a:xfrm rot="5400000">
            <a:off x="5207018" y="5318328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E6754B1-1BA3-FB48-A4CA-45B5205BFB17}"/>
              </a:ext>
            </a:extLst>
          </p:cNvPr>
          <p:cNvSpPr txBox="1"/>
          <p:nvPr/>
        </p:nvSpPr>
        <p:spPr>
          <a:xfrm>
            <a:off x="4993498" y="5175452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(80,85)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4">
            <a:extLst>
              <a:ext uri="{FF2B5EF4-FFF2-40B4-BE49-F238E27FC236}">
                <a16:creationId xmlns="" xmlns:a16="http://schemas.microsoft.com/office/drawing/2014/main" id="{C1D35BD9-2391-C04E-B558-70BB551A6D21}"/>
              </a:ext>
            </a:extLst>
          </p:cNvPr>
          <p:cNvCxnSpPr/>
          <p:nvPr/>
        </p:nvCxnSpPr>
        <p:spPr>
          <a:xfrm>
            <a:off x="2982815" y="5101734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5">
            <a:extLst>
              <a:ext uri="{FF2B5EF4-FFF2-40B4-BE49-F238E27FC236}">
                <a16:creationId xmlns="" xmlns:a16="http://schemas.microsoft.com/office/drawing/2014/main" id="{5AA3D14F-4284-9443-A4D4-ABD7CE4C77D4}"/>
              </a:ext>
            </a:extLst>
          </p:cNvPr>
          <p:cNvCxnSpPr/>
          <p:nvPr/>
        </p:nvCxnSpPr>
        <p:spPr>
          <a:xfrm rot="5400000">
            <a:off x="2982021" y="5030296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BD4F581-A887-C34A-AFF0-F93C5B75B836}"/>
              </a:ext>
            </a:extLst>
          </p:cNvPr>
          <p:cNvSpPr txBox="1"/>
          <p:nvPr/>
        </p:nvSpPr>
        <p:spPr>
          <a:xfrm>
            <a:off x="2682402" y="4887420"/>
            <a:ext cx="6880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(163, 53)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18">
            <a:extLst>
              <a:ext uri="{FF2B5EF4-FFF2-40B4-BE49-F238E27FC236}">
                <a16:creationId xmlns="" xmlns:a16="http://schemas.microsoft.com/office/drawing/2014/main" id="{CFED1BCF-B9E3-0C41-A033-CEC42FC90F19}"/>
              </a:ext>
            </a:extLst>
          </p:cNvPr>
          <p:cNvCxnSpPr/>
          <p:nvPr/>
        </p:nvCxnSpPr>
        <p:spPr>
          <a:xfrm>
            <a:off x="9218217" y="3114331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9">
            <a:extLst>
              <a:ext uri="{FF2B5EF4-FFF2-40B4-BE49-F238E27FC236}">
                <a16:creationId xmlns="" xmlns:a16="http://schemas.microsoft.com/office/drawing/2014/main" id="{4A284CBC-4C2E-B246-A948-599DB87F5A15}"/>
              </a:ext>
            </a:extLst>
          </p:cNvPr>
          <p:cNvCxnSpPr/>
          <p:nvPr/>
        </p:nvCxnSpPr>
        <p:spPr>
          <a:xfrm rot="5400000">
            <a:off x="9217423" y="3042893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5B9D803-F89B-9C4F-9DD3-D39A37A9C157}"/>
              </a:ext>
            </a:extLst>
          </p:cNvPr>
          <p:cNvSpPr txBox="1"/>
          <p:nvPr/>
        </p:nvSpPr>
        <p:spPr>
          <a:xfrm>
            <a:off x="8978940" y="2879697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(195,105)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모서리가 둥근 사각형 설명선 43">
            <a:extLst>
              <a:ext uri="{FF2B5EF4-FFF2-40B4-BE49-F238E27FC236}">
                <a16:creationId xmlns="" xmlns:a16="http://schemas.microsoft.com/office/drawing/2014/main" id="{1D921AE5-5CA0-4F40-9B4D-01630EBD16EF}"/>
              </a:ext>
            </a:extLst>
          </p:cNvPr>
          <p:cNvSpPr/>
          <p:nvPr/>
        </p:nvSpPr>
        <p:spPr>
          <a:xfrm>
            <a:off x="5787999" y="1382648"/>
            <a:ext cx="1399982" cy="459700"/>
          </a:xfrm>
          <a:prstGeom prst="wedgeRoundRectCallout">
            <a:avLst>
              <a:gd name="adj1" fmla="val -68582"/>
              <a:gd name="adj2" fmla="val 8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좌표와 이벤트 처리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37">
            <a:extLst>
              <a:ext uri="{FF2B5EF4-FFF2-40B4-BE49-F238E27FC236}">
                <a16:creationId xmlns="" xmlns:a16="http://schemas.microsoft.com/office/drawing/2014/main" id="{9FF7F75E-1A51-6644-B256-9409B1F7E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07" y="4401918"/>
            <a:ext cx="2628699" cy="16563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741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smtClean="0"/>
              <a:t>set</a:t>
            </a:r>
            <a:endParaRPr lang="en-US" sz="5400" dirty="0"/>
          </a:p>
        </p:txBody>
      </p:sp>
      <p:pic>
        <p:nvPicPr>
          <p:cNvPr id="4" name="그림 38">
            <a:extLst>
              <a:ext uri="{FF2B5EF4-FFF2-40B4-BE49-F238E27FC236}">
                <a16:creationId xmlns="" xmlns:a16="http://schemas.microsoft.com/office/drawing/2014/main" id="{36A1BE84-6010-CB41-A256-A1C66AAC7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09" y="4384966"/>
            <a:ext cx="2644047" cy="1666044"/>
          </a:xfrm>
          <a:prstGeom prst="rect">
            <a:avLst/>
          </a:prstGeom>
        </p:spPr>
      </p:pic>
      <p:pic>
        <p:nvPicPr>
          <p:cNvPr id="5" name="그림 36">
            <a:extLst>
              <a:ext uri="{FF2B5EF4-FFF2-40B4-BE49-F238E27FC236}">
                <a16:creationId xmlns="" xmlns:a16="http://schemas.microsoft.com/office/drawing/2014/main" id="{7B6CA37B-8204-2B49-B6CD-20C122848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57" y="4352575"/>
            <a:ext cx="2659129" cy="1675548"/>
          </a:xfrm>
          <a:prstGeom prst="rect">
            <a:avLst/>
          </a:prstGeom>
        </p:spPr>
      </p:pic>
      <p:pic>
        <p:nvPicPr>
          <p:cNvPr id="6" name="그림 35">
            <a:extLst>
              <a:ext uri="{FF2B5EF4-FFF2-40B4-BE49-F238E27FC236}">
                <a16:creationId xmlns="" xmlns:a16="http://schemas.microsoft.com/office/drawing/2014/main" id="{2E0C839F-A267-E745-806E-2430CF97D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45" y="1928878"/>
            <a:ext cx="2640442" cy="1663773"/>
          </a:xfrm>
          <a:prstGeom prst="rect">
            <a:avLst/>
          </a:prstGeom>
        </p:spPr>
      </p:pic>
      <p:pic>
        <p:nvPicPr>
          <p:cNvPr id="7" name="그림 34">
            <a:extLst>
              <a:ext uri="{FF2B5EF4-FFF2-40B4-BE49-F238E27FC236}">
                <a16:creationId xmlns="" xmlns:a16="http://schemas.microsoft.com/office/drawing/2014/main" id="{491710AE-4F05-C447-B328-DB05D8AF6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55" y="1908160"/>
            <a:ext cx="2616785" cy="1648866"/>
          </a:xfrm>
          <a:prstGeom prst="rect">
            <a:avLst/>
          </a:prstGeom>
        </p:spPr>
      </p:pic>
      <p:pic>
        <p:nvPicPr>
          <p:cNvPr id="8" name="그림 33">
            <a:extLst>
              <a:ext uri="{FF2B5EF4-FFF2-40B4-BE49-F238E27FC236}">
                <a16:creationId xmlns="" xmlns:a16="http://schemas.microsoft.com/office/drawing/2014/main" id="{8F0D3A70-E7EF-2641-8661-40CFFCF4C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30" y="1928878"/>
            <a:ext cx="2621926" cy="1652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DAB8162-EB29-B642-B487-84C0D25552F3}"/>
              </a:ext>
            </a:extLst>
          </p:cNvPr>
          <p:cNvSpPr txBox="1"/>
          <p:nvPr/>
        </p:nvSpPr>
        <p:spPr>
          <a:xfrm>
            <a:off x="2538992" y="356736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495FF16-F57E-E049-ACFF-4EEF5A7E3C66}"/>
              </a:ext>
            </a:extLst>
          </p:cNvPr>
          <p:cNvSpPr txBox="1"/>
          <p:nvPr/>
        </p:nvSpPr>
        <p:spPr>
          <a:xfrm>
            <a:off x="4934733" y="3707385"/>
            <a:ext cx="270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mouseEntered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버튼이 눌러진 순간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15CC67-7DD6-FD41-BD98-B096C4EF28E3}"/>
              </a:ext>
            </a:extLst>
          </p:cNvPr>
          <p:cNvSpPr txBox="1"/>
          <p:nvPr/>
        </p:nvSpPr>
        <p:spPr>
          <a:xfrm>
            <a:off x="7895977" y="3741807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눌러진 마우스 버튼이 떼어진 순간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95201AC-7B86-2447-B45C-0BC3F0B5EEED}"/>
              </a:ext>
            </a:extLst>
          </p:cNvPr>
          <p:cNvSpPr txBox="1"/>
          <p:nvPr/>
        </p:nvSpPr>
        <p:spPr>
          <a:xfrm>
            <a:off x="5182090" y="611326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이동하는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ECD3E20-399D-F24A-9846-A28B998FCEF9}"/>
              </a:ext>
            </a:extLst>
          </p:cNvPr>
          <p:cNvSpPr txBox="1"/>
          <p:nvPr/>
        </p:nvSpPr>
        <p:spPr>
          <a:xfrm>
            <a:off x="2131235" y="612429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드래깅하는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동안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71FEC7-FFFC-FF44-835B-08E401FEEFCC}"/>
              </a:ext>
            </a:extLst>
          </p:cNvPr>
          <p:cNvSpPr txBox="1"/>
          <p:nvPr/>
        </p:nvSpPr>
        <p:spPr>
          <a:xfrm>
            <a:off x="7774516" y="6122993"/>
            <a:ext cx="255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컨텐트팬을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벗어나면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mouseExited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의해 배경색 변경</a:t>
            </a:r>
          </a:p>
        </p:txBody>
      </p:sp>
      <p:cxnSp>
        <p:nvCxnSpPr>
          <p:cNvPr id="15" name="직선 연결선 15">
            <a:extLst>
              <a:ext uri="{FF2B5EF4-FFF2-40B4-BE49-F238E27FC236}">
                <a16:creationId xmlns="" xmlns:a16="http://schemas.microsoft.com/office/drawing/2014/main" id="{67D40897-F20F-FE46-BD4F-04DC5955280C}"/>
              </a:ext>
            </a:extLst>
          </p:cNvPr>
          <p:cNvCxnSpPr/>
          <p:nvPr/>
        </p:nvCxnSpPr>
        <p:spPr>
          <a:xfrm>
            <a:off x="4620538" y="2298328"/>
            <a:ext cx="64897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6">
            <a:extLst>
              <a:ext uri="{FF2B5EF4-FFF2-40B4-BE49-F238E27FC236}">
                <a16:creationId xmlns="" xmlns:a16="http://schemas.microsoft.com/office/drawing/2014/main" id="{8B710F83-FFB1-9A48-BA28-0478B594AC2D}"/>
              </a:ext>
            </a:extLst>
          </p:cNvPr>
          <p:cNvCxnSpPr/>
          <p:nvPr/>
        </p:nvCxnSpPr>
        <p:spPr>
          <a:xfrm rot="5400000">
            <a:off x="4625773" y="2226890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B0232D-57E2-8644-9324-6B3E573AE666}"/>
              </a:ext>
            </a:extLst>
          </p:cNvPr>
          <p:cNvSpPr txBox="1"/>
          <p:nvPr/>
        </p:nvSpPr>
        <p:spPr>
          <a:xfrm>
            <a:off x="4482602" y="2103609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(10,10)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8" name="직선 연결선 21">
            <a:extLst>
              <a:ext uri="{FF2B5EF4-FFF2-40B4-BE49-F238E27FC236}">
                <a16:creationId xmlns="" xmlns:a16="http://schemas.microsoft.com/office/drawing/2014/main" id="{700FAA38-1F56-3247-9773-F9910B5869C7}"/>
              </a:ext>
            </a:extLst>
          </p:cNvPr>
          <p:cNvCxnSpPr/>
          <p:nvPr/>
        </p:nvCxnSpPr>
        <p:spPr>
          <a:xfrm>
            <a:off x="5207812" y="5389766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22">
            <a:extLst>
              <a:ext uri="{FF2B5EF4-FFF2-40B4-BE49-F238E27FC236}">
                <a16:creationId xmlns="" xmlns:a16="http://schemas.microsoft.com/office/drawing/2014/main" id="{71A38722-ABAC-554D-B0B9-A14878C1AF37}"/>
              </a:ext>
            </a:extLst>
          </p:cNvPr>
          <p:cNvCxnSpPr/>
          <p:nvPr/>
        </p:nvCxnSpPr>
        <p:spPr>
          <a:xfrm rot="5400000">
            <a:off x="5207018" y="5318328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E6754B1-1BA3-FB48-A4CA-45B5205BFB17}"/>
              </a:ext>
            </a:extLst>
          </p:cNvPr>
          <p:cNvSpPr txBox="1"/>
          <p:nvPr/>
        </p:nvSpPr>
        <p:spPr>
          <a:xfrm>
            <a:off x="4993498" y="5175452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(80,85)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4">
            <a:extLst>
              <a:ext uri="{FF2B5EF4-FFF2-40B4-BE49-F238E27FC236}">
                <a16:creationId xmlns="" xmlns:a16="http://schemas.microsoft.com/office/drawing/2014/main" id="{C1D35BD9-2391-C04E-B558-70BB551A6D21}"/>
              </a:ext>
            </a:extLst>
          </p:cNvPr>
          <p:cNvCxnSpPr/>
          <p:nvPr/>
        </p:nvCxnSpPr>
        <p:spPr>
          <a:xfrm>
            <a:off x="2982815" y="5101734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5">
            <a:extLst>
              <a:ext uri="{FF2B5EF4-FFF2-40B4-BE49-F238E27FC236}">
                <a16:creationId xmlns="" xmlns:a16="http://schemas.microsoft.com/office/drawing/2014/main" id="{5AA3D14F-4284-9443-A4D4-ABD7CE4C77D4}"/>
              </a:ext>
            </a:extLst>
          </p:cNvPr>
          <p:cNvCxnSpPr/>
          <p:nvPr/>
        </p:nvCxnSpPr>
        <p:spPr>
          <a:xfrm rot="5400000">
            <a:off x="2982021" y="5030296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BD4F581-A887-C34A-AFF0-F93C5B75B836}"/>
              </a:ext>
            </a:extLst>
          </p:cNvPr>
          <p:cNvSpPr txBox="1"/>
          <p:nvPr/>
        </p:nvSpPr>
        <p:spPr>
          <a:xfrm>
            <a:off x="2682402" y="4887420"/>
            <a:ext cx="6880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(163, 53)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직선 연결선 18">
            <a:extLst>
              <a:ext uri="{FF2B5EF4-FFF2-40B4-BE49-F238E27FC236}">
                <a16:creationId xmlns="" xmlns:a16="http://schemas.microsoft.com/office/drawing/2014/main" id="{CFED1BCF-B9E3-0C41-A033-CEC42FC90F19}"/>
              </a:ext>
            </a:extLst>
          </p:cNvPr>
          <p:cNvCxnSpPr/>
          <p:nvPr/>
        </p:nvCxnSpPr>
        <p:spPr>
          <a:xfrm>
            <a:off x="9218217" y="3114331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9">
            <a:extLst>
              <a:ext uri="{FF2B5EF4-FFF2-40B4-BE49-F238E27FC236}">
                <a16:creationId xmlns="" xmlns:a16="http://schemas.microsoft.com/office/drawing/2014/main" id="{4A284CBC-4C2E-B246-A948-599DB87F5A15}"/>
              </a:ext>
            </a:extLst>
          </p:cNvPr>
          <p:cNvCxnSpPr/>
          <p:nvPr/>
        </p:nvCxnSpPr>
        <p:spPr>
          <a:xfrm rot="5400000">
            <a:off x="9217423" y="3042893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5B9D803-F89B-9C4F-9DD3-D39A37A9C157}"/>
              </a:ext>
            </a:extLst>
          </p:cNvPr>
          <p:cNvSpPr txBox="1"/>
          <p:nvPr/>
        </p:nvSpPr>
        <p:spPr>
          <a:xfrm>
            <a:off x="8978940" y="2879697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(195,105)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7" name="모서리가 둥근 사각형 설명선 43">
            <a:extLst>
              <a:ext uri="{FF2B5EF4-FFF2-40B4-BE49-F238E27FC236}">
                <a16:creationId xmlns="" xmlns:a16="http://schemas.microsoft.com/office/drawing/2014/main" id="{1D921AE5-5CA0-4F40-9B4D-01630EBD16EF}"/>
              </a:ext>
            </a:extLst>
          </p:cNvPr>
          <p:cNvSpPr/>
          <p:nvPr/>
        </p:nvSpPr>
        <p:spPr>
          <a:xfrm>
            <a:off x="5787999" y="1382648"/>
            <a:ext cx="1399982" cy="459700"/>
          </a:xfrm>
          <a:prstGeom prst="wedgeRoundRectCallout">
            <a:avLst>
              <a:gd name="adj1" fmla="val -68582"/>
              <a:gd name="adj2" fmla="val 8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좌표와 이벤트 처리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메소드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37">
            <a:extLst>
              <a:ext uri="{FF2B5EF4-FFF2-40B4-BE49-F238E27FC236}">
                <a16:creationId xmlns="" xmlns:a16="http://schemas.microsoft.com/office/drawing/2014/main" id="{9FF7F75E-1A51-6644-B256-9409B1F7E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07" y="4401918"/>
            <a:ext cx="2628699" cy="16563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741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/>
              <a:t>Key </a:t>
            </a:r>
            <a:r>
              <a:rPr lang="ko-KR" altLang="en-US" sz="5400" dirty="0"/>
              <a:t>이벤트와 포커스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009" y="1520042"/>
            <a:ext cx="12323805" cy="533795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000" dirty="0" smtClean="0"/>
              <a:t>키 이벤트를 받을 수 있는 조건</a:t>
            </a:r>
            <a:endParaRPr lang="en-US" altLang="ko-KR" sz="3000" dirty="0" smtClean="0"/>
          </a:p>
          <a:p>
            <a:pPr lvl="1"/>
            <a:r>
              <a:rPr lang="ko-KR" altLang="en-US" sz="2600" dirty="0" smtClean="0"/>
              <a:t>모든 컴포넌트</a:t>
            </a:r>
            <a:endParaRPr lang="en-US" altLang="ko-KR" sz="2600" dirty="0" smtClean="0"/>
          </a:p>
          <a:p>
            <a:pPr lvl="1"/>
            <a:r>
              <a:rPr lang="ko-KR" altLang="en-US" sz="2600" dirty="0" smtClean="0"/>
              <a:t>현재 포커스</a:t>
            </a:r>
            <a:r>
              <a:rPr lang="en-US" altLang="ko-KR" sz="2600" dirty="0" smtClean="0"/>
              <a:t>(focus)</a:t>
            </a:r>
            <a:r>
              <a:rPr lang="ko-KR" altLang="en-US" sz="2600" dirty="0" smtClean="0"/>
              <a:t>를 가진 컴포넌트가 키 이벤트 독점</a:t>
            </a:r>
            <a:endParaRPr lang="en-US" altLang="ko-KR" sz="2600" dirty="0" smtClean="0"/>
          </a:p>
          <a:p>
            <a:pPr lvl="1"/>
            <a:endParaRPr lang="en-US" altLang="ko-KR" sz="2600" dirty="0" smtClean="0"/>
          </a:p>
          <a:p>
            <a:r>
              <a:rPr lang="ko-KR" altLang="en-US" sz="3000" dirty="0" smtClean="0"/>
              <a:t>포커스</a:t>
            </a:r>
            <a:r>
              <a:rPr lang="en-US" altLang="ko-KR" sz="3000" dirty="0" smtClean="0"/>
              <a:t>(focus)</a:t>
            </a:r>
          </a:p>
          <a:p>
            <a:pPr lvl="1"/>
            <a:r>
              <a:rPr lang="ko-KR" altLang="en-US" sz="2600" dirty="0" smtClean="0"/>
              <a:t>컴포넌트나 응용프로그램이 키 이벤트를 독점하는 권한</a:t>
            </a:r>
            <a:endParaRPr lang="en-US" altLang="ko-KR" sz="2600" dirty="0" smtClean="0"/>
          </a:p>
          <a:p>
            <a:pPr lvl="1"/>
            <a:r>
              <a:rPr lang="ko" altLang="en-US" sz="2600" dirty="0" smtClean="0"/>
              <a:t>전체 메소드 중에서 한 개만 설정</a:t>
            </a:r>
            <a:endParaRPr lang="en-US" altLang="ko" sz="2600" dirty="0" smtClean="0"/>
          </a:p>
          <a:p>
            <a:pPr lvl="1"/>
            <a:endParaRPr lang="en-US" altLang="ko" sz="2600" dirty="0" smtClean="0"/>
          </a:p>
          <a:p>
            <a:r>
              <a:rPr lang="ko-KR" altLang="en-US" sz="3000" dirty="0" smtClean="0"/>
              <a:t>필요 설정</a:t>
            </a:r>
            <a:endParaRPr lang="en-US" altLang="ko-KR" sz="3000" dirty="0" smtClean="0"/>
          </a:p>
          <a:p>
            <a:pPr lvl="1"/>
            <a:r>
              <a:rPr lang="en-US" altLang="ko" sz="2600" dirty="0" err="1" smtClean="0"/>
              <a:t>setFocusable</a:t>
            </a:r>
            <a:r>
              <a:rPr lang="en-US" altLang="ko" sz="2600" dirty="0" smtClean="0"/>
              <a:t>(true); //</a:t>
            </a:r>
            <a:r>
              <a:rPr lang="ko-KR" altLang="en-US" sz="2600" dirty="0" smtClean="0"/>
              <a:t>컴포넌트가 포커스를 받을 수 있도록 설정</a:t>
            </a:r>
            <a:endParaRPr lang="en-US" altLang="ko" sz="2600" dirty="0" smtClean="0"/>
          </a:p>
          <a:p>
            <a:pPr lvl="1"/>
            <a:r>
              <a:rPr lang="en-US" altLang="ko" sz="2600" dirty="0" err="1" smtClean="0"/>
              <a:t>requestFocus</a:t>
            </a:r>
            <a:r>
              <a:rPr lang="en-US" altLang="ko" sz="2600" dirty="0" smtClean="0"/>
              <a:t>(true); //</a:t>
            </a:r>
            <a:r>
              <a:rPr lang="ko-KR" altLang="en-US" sz="2600" dirty="0" smtClean="0"/>
              <a:t>컴포넌트에 포커스 강제 설정</a:t>
            </a:r>
            <a:endParaRPr lang="en-US" altLang="ko" sz="2600" dirty="0" smtClean="0"/>
          </a:p>
          <a:p>
            <a:pPr lvl="1">
              <a:buNone/>
            </a:pPr>
            <a:endParaRPr lang="en-US" altLang="ko-KR" sz="1800" dirty="0" smtClean="0"/>
          </a:p>
          <a:p>
            <a:pPr lvl="1">
              <a:buNone/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17572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altLang="ko-KR" sz="5400" dirty="0" err="1"/>
              <a:t>KeyListener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4814345"/>
          </a:xfrm>
        </p:spPr>
        <p:txBody>
          <a:bodyPr/>
          <a:lstStyle/>
          <a:p>
            <a:r>
              <a:rPr lang="ko-KR" altLang="en-US" dirty="0"/>
              <a:t>응용프로그램에서 </a:t>
            </a:r>
            <a:r>
              <a:rPr lang="en-US" altLang="ko-KR" dirty="0" err="1"/>
              <a:t>KeyListener</a:t>
            </a:r>
            <a:r>
              <a:rPr lang="ko-KR" altLang="en-US" dirty="0" err="1"/>
              <a:t>를</a:t>
            </a:r>
            <a:r>
              <a:rPr lang="ko-KR" altLang="en-US" dirty="0"/>
              <a:t> 상속받아 키 </a:t>
            </a:r>
            <a:r>
              <a:rPr lang="ko-KR" altLang="en-US" dirty="0" err="1"/>
              <a:t>리스너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en-US" altLang="ko-KR" dirty="0" err="1"/>
              <a:t>KeyListener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컴포넌트에 키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달기</a:t>
            </a:r>
            <a:endParaRPr lang="en-US" altLang="ko-KR" dirty="0"/>
          </a:p>
          <a:p>
            <a:endParaRPr lang="ko-KR" alt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6EFB8FE1-D7A7-E64C-9448-839A1B5A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598" y="2303526"/>
            <a:ext cx="2319029" cy="209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B8DADA3-8352-BE42-BE36-93E79891FB4B}"/>
              </a:ext>
            </a:extLst>
          </p:cNvPr>
          <p:cNvSpPr txBox="1"/>
          <p:nvPr/>
        </p:nvSpPr>
        <p:spPr>
          <a:xfrm>
            <a:off x="2476358" y="3355729"/>
            <a:ext cx="1234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누르는 순간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16C411F-92CB-5543-9499-6D22DD259584}"/>
              </a:ext>
            </a:extLst>
          </p:cNvPr>
          <p:cNvSpPr txBox="1"/>
          <p:nvPr/>
        </p:nvSpPr>
        <p:spPr>
          <a:xfrm>
            <a:off x="5060666" y="2487274"/>
            <a:ext cx="300039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keyPressed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keyReleased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defTabSz="180000"/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keyTyped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KeyEvent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e) {</a:t>
            </a: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//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처리 루틴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8000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 6">
            <a:extLst>
              <a:ext uri="{FF2B5EF4-FFF2-40B4-BE49-F238E27FC236}">
                <a16:creationId xmlns="" xmlns:a16="http://schemas.microsoft.com/office/drawing/2014/main" id="{45751278-0C43-2E4C-9182-8F075C3567A9}"/>
              </a:ext>
            </a:extLst>
          </p:cNvPr>
          <p:cNvSpPr/>
          <p:nvPr/>
        </p:nvSpPr>
        <p:spPr>
          <a:xfrm>
            <a:off x="3643306" y="2671509"/>
            <a:ext cx="1504758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69B1666-ABBD-8540-A1A8-2BD00C495CBD}"/>
              </a:ext>
            </a:extLst>
          </p:cNvPr>
          <p:cNvSpPr txBox="1"/>
          <p:nvPr/>
        </p:nvSpPr>
        <p:spPr>
          <a:xfrm>
            <a:off x="2476358" y="3715769"/>
            <a:ext cx="141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누른 키를 떼는 순간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EB7657C-22AB-3F4A-A04A-85A163397D12}"/>
              </a:ext>
            </a:extLst>
          </p:cNvPr>
          <p:cNvSpPr txBox="1"/>
          <p:nvPr/>
        </p:nvSpPr>
        <p:spPr>
          <a:xfrm>
            <a:off x="2476358" y="4012066"/>
            <a:ext cx="144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누른 키를 떼는 순간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Unicode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키가 경우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자유형 10">
            <a:extLst>
              <a:ext uri="{FF2B5EF4-FFF2-40B4-BE49-F238E27FC236}">
                <a16:creationId xmlns="" xmlns:a16="http://schemas.microsoft.com/office/drawing/2014/main" id="{72A161C8-E5F0-7145-B23A-05E5984EEE19}"/>
              </a:ext>
            </a:extLst>
          </p:cNvPr>
          <p:cNvSpPr/>
          <p:nvPr/>
        </p:nvSpPr>
        <p:spPr>
          <a:xfrm flipV="1">
            <a:off x="3714744" y="4083370"/>
            <a:ext cx="1433320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1">
            <a:extLst>
              <a:ext uri="{FF2B5EF4-FFF2-40B4-BE49-F238E27FC236}">
                <a16:creationId xmlns="" xmlns:a16="http://schemas.microsoft.com/office/drawing/2014/main" id="{95C64A25-5B83-CF43-923C-0B36F0330A18}"/>
              </a:ext>
            </a:extLst>
          </p:cNvPr>
          <p:cNvSpPr/>
          <p:nvPr/>
        </p:nvSpPr>
        <p:spPr>
          <a:xfrm>
            <a:off x="3714744" y="3359290"/>
            <a:ext cx="1345922" cy="543367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2DB9245-1CB4-E243-B3F4-8BA4C7564F9B}"/>
              </a:ext>
            </a:extLst>
          </p:cNvPr>
          <p:cNvSpPr txBox="1"/>
          <p:nvPr/>
        </p:nvSpPr>
        <p:spPr>
          <a:xfrm>
            <a:off x="5475784" y="2149637"/>
            <a:ext cx="1993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리스너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KeyListener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2D3372-2BC5-7F4D-B591-09C083E4E6A8}"/>
              </a:ext>
            </a:extLst>
          </p:cNvPr>
          <p:cNvSpPr txBox="1"/>
          <p:nvPr/>
        </p:nvSpPr>
        <p:spPr>
          <a:xfrm>
            <a:off x="4431985" y="317157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ym typeface="Wingdings"/>
              </a:rPr>
              <a:t></a:t>
            </a:r>
            <a:endParaRPr lang="ko-KR" altLang="en-US" sz="1600" dirty="0"/>
          </a:p>
        </p:txBody>
      </p:sp>
      <p:sp>
        <p:nvSpPr>
          <p:cNvPr id="14" name="직사각형 29">
            <a:extLst>
              <a:ext uri="{FF2B5EF4-FFF2-40B4-BE49-F238E27FC236}">
                <a16:creationId xmlns="" xmlns:a16="http://schemas.microsoft.com/office/drawing/2014/main" id="{4524FF6A-5CBA-8F45-BBE3-4E6F1A302C4E}"/>
              </a:ext>
            </a:extLst>
          </p:cNvPr>
          <p:cNvSpPr/>
          <p:nvPr/>
        </p:nvSpPr>
        <p:spPr>
          <a:xfrm>
            <a:off x="4429124" y="248500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</a:t>
            </a:r>
            <a:endParaRPr lang="ko-KR" altLang="en-US" sz="1600" dirty="0"/>
          </a:p>
        </p:txBody>
      </p:sp>
      <p:sp>
        <p:nvSpPr>
          <p:cNvPr id="15" name="직사각형 30">
            <a:extLst>
              <a:ext uri="{FF2B5EF4-FFF2-40B4-BE49-F238E27FC236}">
                <a16:creationId xmlns="" xmlns:a16="http://schemas.microsoft.com/office/drawing/2014/main" id="{EBAB4D9E-CDB7-994D-8F90-AEE54F53201A}"/>
              </a:ext>
            </a:extLst>
          </p:cNvPr>
          <p:cNvSpPr/>
          <p:nvPr/>
        </p:nvSpPr>
        <p:spPr>
          <a:xfrm>
            <a:off x="4467902" y="382591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</a:t>
            </a:r>
            <a:endParaRPr lang="ko-KR" altLang="en-US" sz="1600" dirty="0"/>
          </a:p>
        </p:txBody>
      </p:sp>
      <p:grpSp>
        <p:nvGrpSpPr>
          <p:cNvPr id="16" name="그룹 2">
            <a:extLst>
              <a:ext uri="{FF2B5EF4-FFF2-40B4-BE49-F238E27FC236}">
                <a16:creationId xmlns="" xmlns:a16="http://schemas.microsoft.com/office/drawing/2014/main" id="{DCE438CF-41B9-7D40-A70E-7991485222D8}"/>
              </a:ext>
            </a:extLst>
          </p:cNvPr>
          <p:cNvGrpSpPr/>
          <p:nvPr/>
        </p:nvGrpSpPr>
        <p:grpSpPr>
          <a:xfrm>
            <a:off x="5292080" y="4725144"/>
            <a:ext cx="2585278" cy="338555"/>
            <a:chOff x="3788590" y="4725143"/>
            <a:chExt cx="2585278" cy="338555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5D3DCE7-1FD3-C648-9A69-EA81DE8E0CE2}"/>
                </a:ext>
              </a:extLst>
            </p:cNvPr>
            <p:cNvSpPr txBox="1"/>
            <p:nvPr/>
          </p:nvSpPr>
          <p:spPr>
            <a:xfrm>
              <a:off x="3788590" y="4725143"/>
              <a:ext cx="1621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실행되는 순서 </a:t>
              </a:r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B1DC9950-C3A8-BC4E-AC4B-0623121AE1AF}"/>
                </a:ext>
              </a:extLst>
            </p:cNvPr>
            <p:cNvSpPr/>
            <p:nvPr/>
          </p:nvSpPr>
          <p:spPr>
            <a:xfrm>
              <a:off x="529208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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B0FEF4E4-FFEB-4D4E-9DCF-F3AC322FFDE5}"/>
                </a:ext>
              </a:extLst>
            </p:cNvPr>
            <p:cNvSpPr/>
            <p:nvPr/>
          </p:nvSpPr>
          <p:spPr>
            <a:xfrm>
              <a:off x="564927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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ECE2657C-B15E-D94D-9363-257B9829C228}"/>
                </a:ext>
              </a:extLst>
            </p:cNvPr>
            <p:cNvSpPr txBox="1"/>
            <p:nvPr/>
          </p:nvSpPr>
          <p:spPr>
            <a:xfrm>
              <a:off x="6006460" y="472514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/>
                </a:rPr>
                <a:t>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직사각형 21">
            <a:extLst>
              <a:ext uri="{FF2B5EF4-FFF2-40B4-BE49-F238E27FC236}">
                <a16:creationId xmlns="" xmlns:a16="http://schemas.microsoft.com/office/drawing/2014/main" id="{C589B299-165F-1941-9D69-233B029CCA07}"/>
              </a:ext>
            </a:extLst>
          </p:cNvPr>
          <p:cNvSpPr/>
          <p:nvPr/>
        </p:nvSpPr>
        <p:spPr>
          <a:xfrm>
            <a:off x="1246632" y="5760053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addKeyListener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myKeyListener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4905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ko-KR" altLang="en-US" sz="5400" dirty="0"/>
              <a:t>유니코드</a:t>
            </a:r>
            <a:r>
              <a:rPr lang="en-US" altLang="ko-KR" sz="5400" dirty="0"/>
              <a:t>(Unicode) </a:t>
            </a:r>
            <a:r>
              <a:rPr lang="ko-KR" altLang="en-US" sz="5400" dirty="0"/>
              <a:t>키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782758" cy="5337958"/>
          </a:xfrm>
        </p:spPr>
        <p:txBody>
          <a:bodyPr>
            <a:normAutofit fontScale="92500"/>
          </a:bodyPr>
          <a:lstStyle/>
          <a:p>
            <a:r>
              <a:rPr lang="ko-KR" altLang="en-US" sz="3000" dirty="0"/>
              <a:t>유니코드 키의 특징</a:t>
            </a:r>
            <a:endParaRPr lang="en-US" altLang="ko-KR" sz="3000" dirty="0"/>
          </a:p>
          <a:p>
            <a:pPr lvl="1"/>
            <a:r>
              <a:rPr lang="ko-KR" altLang="en-US" sz="2600" dirty="0"/>
              <a:t>국제</a:t>
            </a:r>
            <a:r>
              <a:rPr lang="en-US" altLang="ko-KR" sz="2600" dirty="0"/>
              <a:t> </a:t>
            </a:r>
            <a:r>
              <a:rPr lang="ko-KR" altLang="en-US" sz="2600" dirty="0"/>
              <a:t>산업 </a:t>
            </a:r>
            <a:r>
              <a:rPr lang="ko-KR" altLang="en-US" sz="2600" dirty="0" smtClean="0"/>
              <a:t>표준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전 </a:t>
            </a:r>
            <a:r>
              <a:rPr lang="ko-KR" altLang="en-US" sz="2600" dirty="0"/>
              <a:t>세계의 문자를 컴퓨터에서 일관되게 표현하기 위한 코드 체계</a:t>
            </a:r>
            <a:endParaRPr lang="en-US" altLang="ko-KR" sz="2600" dirty="0"/>
          </a:p>
          <a:p>
            <a:pPr lvl="1"/>
            <a:r>
              <a:rPr lang="ko-KR" altLang="en-US" sz="2600" dirty="0"/>
              <a:t>문자들에 대해서만 키 코드 값 </a:t>
            </a:r>
            <a:r>
              <a:rPr lang="ko-KR" altLang="en-US" sz="2600" dirty="0" smtClean="0"/>
              <a:t>정의 </a:t>
            </a:r>
            <a:r>
              <a:rPr lang="en-US" altLang="ko-KR" sz="2600" dirty="0" smtClean="0"/>
              <a:t>== </a:t>
            </a:r>
            <a:r>
              <a:rPr lang="ko-KR" altLang="en-US" sz="2600" dirty="0" err="1" smtClean="0">
                <a:solidFill>
                  <a:srgbClr val="FF0000"/>
                </a:solidFill>
              </a:rPr>
              <a:t>문자키</a:t>
            </a:r>
            <a:r>
              <a:rPr lang="en-US" altLang="ko-KR" sz="2600" dirty="0" smtClean="0"/>
              <a:t>!</a:t>
            </a:r>
            <a:endParaRPr lang="en-US" altLang="ko-KR" sz="2600" dirty="0"/>
          </a:p>
          <a:p>
            <a:pPr lvl="2"/>
            <a:r>
              <a:rPr lang="en-US" altLang="ko-KR" sz="2200" dirty="0"/>
              <a:t>A~Z, </a:t>
            </a:r>
            <a:r>
              <a:rPr lang="en-US" altLang="ko-KR" sz="2200" dirty="0" err="1"/>
              <a:t>a~z</a:t>
            </a:r>
            <a:r>
              <a:rPr lang="en-US" altLang="ko-KR" sz="2200" dirty="0"/>
              <a:t>, 0~9, !, @, &amp; </a:t>
            </a:r>
            <a:r>
              <a:rPr lang="ko-KR" altLang="en-US" sz="2200" dirty="0"/>
              <a:t>등</a:t>
            </a:r>
            <a:endParaRPr lang="en-US" altLang="ko-KR" sz="2200" dirty="0"/>
          </a:p>
          <a:p>
            <a:pPr lvl="1"/>
            <a:r>
              <a:rPr lang="ko-KR" altLang="en-US" sz="2600" dirty="0"/>
              <a:t>문자가 아닌 키 경우에는 표준화된 키 코드 값 </a:t>
            </a:r>
            <a:r>
              <a:rPr lang="ko-KR" altLang="en-US" sz="2600" dirty="0" smtClean="0"/>
              <a:t>없음 </a:t>
            </a:r>
            <a:r>
              <a:rPr lang="en-US" altLang="ko-KR" sz="2600" dirty="0" smtClean="0"/>
              <a:t>== </a:t>
            </a:r>
            <a:r>
              <a:rPr lang="ko-KR" altLang="en-US" sz="2600" dirty="0" smtClean="0">
                <a:solidFill>
                  <a:srgbClr val="002060"/>
                </a:solidFill>
              </a:rPr>
              <a:t>기능키</a:t>
            </a:r>
            <a:r>
              <a:rPr lang="en-US" altLang="ko-KR" sz="2600" dirty="0" smtClean="0"/>
              <a:t>!</a:t>
            </a:r>
            <a:endParaRPr lang="en-US" altLang="ko-KR" sz="2600" dirty="0"/>
          </a:p>
          <a:p>
            <a:pPr lvl="2"/>
            <a:r>
              <a:rPr lang="en-US" altLang="ko-KR" sz="2200" dirty="0"/>
              <a:t>&lt;Function&gt;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&lt;Home&gt;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&lt;Up&gt; </a:t>
            </a:r>
            <a:r>
              <a:rPr lang="ko-KR" altLang="en-US" sz="2200" dirty="0"/>
              <a:t>키</a:t>
            </a:r>
            <a:r>
              <a:rPr lang="en-US" altLang="ko-KR" sz="2200" dirty="0"/>
              <a:t>,&lt;Delete&gt;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&lt;Control&gt;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&lt;Shift&gt; </a:t>
            </a:r>
            <a:r>
              <a:rPr lang="ko-KR" altLang="en-US" sz="2200" dirty="0"/>
              <a:t>키</a:t>
            </a:r>
            <a:r>
              <a:rPr lang="en-US" altLang="ko-KR" sz="2200" dirty="0"/>
              <a:t>, &lt;Alt&gt;</a:t>
            </a:r>
            <a:r>
              <a:rPr lang="ko-KR" altLang="en-US" sz="2200" dirty="0"/>
              <a:t> 등은 플랫폼에 따라 키 코드 값이 다를 수 있음</a:t>
            </a:r>
            <a:endParaRPr lang="en-US" altLang="ko-KR" sz="3000" dirty="0"/>
          </a:p>
          <a:p>
            <a:r>
              <a:rPr lang="ko-KR" altLang="en-US" sz="3000" dirty="0"/>
              <a:t>유니코드 키가 입력되는 경우</a:t>
            </a:r>
            <a:endParaRPr lang="en-US" altLang="ko-KR" sz="3000" dirty="0"/>
          </a:p>
          <a:p>
            <a:pPr lvl="1"/>
            <a:r>
              <a:rPr lang="en-US" altLang="ko-KR" sz="2600" dirty="0" err="1"/>
              <a:t>keyPressed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keyTyped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keyReleased</a:t>
            </a:r>
            <a:r>
              <a:rPr lang="en-US" altLang="ko-KR" sz="2600" dirty="0"/>
              <a:t>() </a:t>
            </a:r>
            <a:r>
              <a:rPr lang="ko-KR" altLang="en-US" sz="2600" dirty="0"/>
              <a:t>가 순서대로 호출</a:t>
            </a:r>
            <a:endParaRPr lang="en-US" altLang="ko-KR" sz="2600" dirty="0"/>
          </a:p>
          <a:p>
            <a:r>
              <a:rPr lang="ko-KR" altLang="en-US" sz="3000" dirty="0"/>
              <a:t>유니코드 키가 아닌 경우</a:t>
            </a:r>
            <a:endParaRPr lang="en-US" altLang="ko-KR" sz="3000" dirty="0"/>
          </a:p>
          <a:p>
            <a:pPr lvl="1"/>
            <a:r>
              <a:rPr lang="en-US" altLang="ko-KR" sz="2600" dirty="0" err="1"/>
              <a:t>keyPressed</a:t>
            </a:r>
            <a:r>
              <a:rPr lang="en-US" altLang="ko-KR" sz="2600" dirty="0"/>
              <a:t>(), </a:t>
            </a:r>
            <a:r>
              <a:rPr lang="en-US" altLang="ko-KR" sz="2600" dirty="0" err="1"/>
              <a:t>keyReleased</a:t>
            </a:r>
            <a:r>
              <a:rPr lang="en-US" altLang="ko-KR" sz="2600" dirty="0"/>
              <a:t>() </a:t>
            </a:r>
            <a:r>
              <a:rPr lang="ko-KR" altLang="en-US" sz="2600" dirty="0"/>
              <a:t>만 호출됨</a:t>
            </a:r>
            <a:endParaRPr lang="en-US" altLang="ko-KR" sz="2600" dirty="0"/>
          </a:p>
          <a:p>
            <a:pPr lvl="1"/>
            <a:endParaRPr lang="ko-KR" alt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08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 smtClean="0"/>
              <a:t>Keyevent</a:t>
            </a:r>
            <a:r>
              <a:rPr lang="en-US" sz="5400" dirty="0" smtClean="0"/>
              <a:t> </a:t>
            </a:r>
            <a:r>
              <a:rPr lang="ko-KR" altLang="en-US" sz="5400" dirty="0" smtClean="0"/>
              <a:t>객체 </a:t>
            </a:r>
            <a:r>
              <a:rPr lang="ko-KR" altLang="en-US" sz="5400" dirty="0" err="1" smtClean="0"/>
              <a:t>메소드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1166822" cy="533795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3300" dirty="0" err="1" smtClean="0"/>
              <a:t>KeyEvent</a:t>
            </a:r>
            <a:r>
              <a:rPr lang="en-US" altLang="ko-KR" sz="3300" dirty="0" smtClean="0"/>
              <a:t> </a:t>
            </a:r>
            <a:r>
              <a:rPr lang="ko-KR" altLang="en-US" sz="3300" dirty="0"/>
              <a:t>객체의 </a:t>
            </a:r>
            <a:r>
              <a:rPr lang="ko-KR" altLang="en-US" sz="3300" dirty="0" err="1"/>
              <a:t>메소드로</a:t>
            </a:r>
            <a:r>
              <a:rPr lang="ko-KR" altLang="en-US" sz="3300" dirty="0"/>
              <a:t> 입력된 키 </a:t>
            </a:r>
            <a:r>
              <a:rPr lang="ko-KR" altLang="en-US" sz="3300" dirty="0" smtClean="0"/>
              <a:t>판별</a:t>
            </a:r>
            <a:r>
              <a:rPr lang="en-US" altLang="ko-KR" sz="3300" dirty="0" smtClean="0"/>
              <a:t>!</a:t>
            </a:r>
          </a:p>
          <a:p>
            <a:endParaRPr lang="en-US" altLang="ko-KR" sz="3300" dirty="0" smtClean="0"/>
          </a:p>
          <a:p>
            <a:r>
              <a:rPr lang="en-US" altLang="ko-KR" sz="3300" dirty="0" smtClean="0"/>
              <a:t>public char </a:t>
            </a:r>
            <a:r>
              <a:rPr lang="en-US" altLang="ko-KR" sz="3300" dirty="0" err="1" smtClean="0"/>
              <a:t>getKeyChar</a:t>
            </a:r>
            <a:r>
              <a:rPr lang="en-US" altLang="ko-KR" sz="3300" dirty="0" smtClean="0"/>
              <a:t>(); 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대소문자 리턴</a:t>
            </a:r>
            <a:r>
              <a:rPr lang="en-US" altLang="ko-KR" sz="3300" dirty="0" smtClean="0"/>
              <a:t>,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대소문자가 아니면 </a:t>
            </a:r>
            <a:r>
              <a:rPr lang="en-US" altLang="ko-KR" sz="3300" dirty="0" err="1" smtClean="0"/>
              <a:t>keyEvent.CHAR_UNDEFINED</a:t>
            </a:r>
            <a:r>
              <a:rPr lang="en-US" altLang="ko-KR" sz="3300" dirty="0" smtClean="0"/>
              <a:t> </a:t>
            </a:r>
            <a:r>
              <a:rPr lang="ko-KR" altLang="en-US" sz="3300" dirty="0" smtClean="0"/>
              <a:t>리턴</a:t>
            </a:r>
            <a:endParaRPr lang="en-US" altLang="ko-KR" sz="3300" dirty="0" smtClean="0"/>
          </a:p>
          <a:p>
            <a:endParaRPr lang="en-US" altLang="ko-KR" sz="3300" dirty="0" smtClean="0"/>
          </a:p>
          <a:p>
            <a:r>
              <a:rPr lang="en-US" altLang="ko-KR" sz="3300" dirty="0" smtClean="0"/>
              <a:t>public </a:t>
            </a:r>
            <a:r>
              <a:rPr lang="en-US" altLang="ko-KR" sz="3300" dirty="0" err="1" smtClean="0"/>
              <a:t>int</a:t>
            </a:r>
            <a:r>
              <a:rPr lang="en-US" altLang="ko-KR" sz="3300" dirty="0" smtClean="0"/>
              <a:t> </a:t>
            </a:r>
            <a:r>
              <a:rPr lang="en-US" altLang="ko-KR" sz="3300" dirty="0" err="1" smtClean="0"/>
              <a:t>getKeyCode</a:t>
            </a:r>
            <a:r>
              <a:rPr lang="en-US" altLang="ko-KR" sz="3300" dirty="0" smtClean="0"/>
              <a:t>();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가상의 키 코드 값 리턴</a:t>
            </a:r>
            <a:endParaRPr lang="en-US" altLang="ko-KR" sz="3300" dirty="0" smtClean="0"/>
          </a:p>
          <a:p>
            <a:endParaRPr lang="en-US" altLang="ko-KR" sz="3300" dirty="0" smtClean="0"/>
          </a:p>
          <a:p>
            <a:r>
              <a:rPr lang="en-US" altLang="ko-KR" sz="3300" dirty="0" smtClean="0"/>
              <a:t>public String </a:t>
            </a:r>
            <a:r>
              <a:rPr lang="en-US" altLang="ko-KR" sz="3300" dirty="0" err="1" smtClean="0"/>
              <a:t>getKeyText</a:t>
            </a:r>
            <a:r>
              <a:rPr lang="en-US" altLang="ko-KR" sz="3300" dirty="0" smtClean="0"/>
              <a:t>();</a:t>
            </a:r>
          </a:p>
          <a:p>
            <a:r>
              <a:rPr lang="en-US" altLang="ko-KR" sz="3300" dirty="0" smtClean="0"/>
              <a:t>//</a:t>
            </a:r>
            <a:r>
              <a:rPr lang="ko-KR" altLang="en-US" sz="3300" dirty="0" smtClean="0"/>
              <a:t>가상의 키 코드에 대한 정보를 문자열로 리턴</a:t>
            </a:r>
            <a:endParaRPr lang="en-US" altLang="ko-KR" sz="3300" dirty="0" smtClean="0"/>
          </a:p>
          <a:p>
            <a:r>
              <a:rPr lang="en-US" altLang="ko-KR" sz="3300" dirty="0" smtClean="0"/>
              <a:t>//e. </a:t>
            </a:r>
            <a:r>
              <a:rPr lang="en-US" altLang="ko-KR" sz="3300" dirty="0" err="1" smtClean="0"/>
              <a:t>getKeyText</a:t>
            </a:r>
            <a:r>
              <a:rPr lang="en-US" altLang="ko-KR" sz="3300" dirty="0" smtClean="0"/>
              <a:t>(</a:t>
            </a:r>
            <a:r>
              <a:rPr lang="en-US" altLang="ko-KR" sz="3300" dirty="0" err="1" smtClean="0"/>
              <a:t>getKeyCode</a:t>
            </a:r>
            <a:r>
              <a:rPr lang="en-US" altLang="ko-KR" sz="3300" dirty="0" smtClean="0"/>
              <a:t>());</a:t>
            </a:r>
          </a:p>
          <a:p>
            <a:endParaRPr lang="en-US" altLang="ko-KR" sz="1600" dirty="0"/>
          </a:p>
        </p:txBody>
      </p:sp>
      <p:sp>
        <p:nvSpPr>
          <p:cNvPr id="4" name="직사각형 4">
            <a:extLst>
              <a:ext uri="{FF2B5EF4-FFF2-40B4-BE49-F238E27FC236}">
                <a16:creationId xmlns="" xmlns:a16="http://schemas.microsoft.com/office/drawing/2014/main" id="{C25434BF-091C-DB4E-8785-D64CF9BDAD05}"/>
              </a:ext>
            </a:extLst>
          </p:cNvPr>
          <p:cNvSpPr/>
          <p:nvPr/>
        </p:nvSpPr>
        <p:spPr>
          <a:xfrm>
            <a:off x="8833636" y="1779373"/>
            <a:ext cx="3144823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e.getKeyChar</a:t>
            </a:r>
            <a:r>
              <a:rPr lang="en-US" altLang="ko-KR" sz="1500" b="1" dirty="0"/>
              <a:t>(</a:t>
            </a:r>
            <a:r>
              <a:rPr lang="en-US" altLang="ko-KR" sz="1500" dirty="0"/>
              <a:t>) == 'q')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5" name="직사각형 8">
            <a:extLst>
              <a:ext uri="{FF2B5EF4-FFF2-40B4-BE49-F238E27FC236}">
                <a16:creationId xmlns="" xmlns:a16="http://schemas.microsoft.com/office/drawing/2014/main" id="{78623444-B614-C44D-BBFE-59552EA0829A}"/>
              </a:ext>
            </a:extLst>
          </p:cNvPr>
          <p:cNvSpPr/>
          <p:nvPr/>
        </p:nvSpPr>
        <p:spPr>
          <a:xfrm>
            <a:off x="8275496" y="3874608"/>
            <a:ext cx="377334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500" dirty="0"/>
              <a:t>public void </a:t>
            </a:r>
            <a:r>
              <a:rPr lang="en-US" altLang="ko-KR" sz="1500" dirty="0" err="1"/>
              <a:t>keyPressed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KeyEvent</a:t>
            </a:r>
            <a:r>
              <a:rPr lang="en-US" altLang="ko-KR" sz="1500" dirty="0"/>
              <a:t> e) {</a:t>
            </a:r>
          </a:p>
          <a:p>
            <a:pPr defTabSz="180000"/>
            <a:r>
              <a:rPr lang="en-US" altLang="ko-KR" sz="1500" dirty="0"/>
              <a:t>	if(</a:t>
            </a:r>
            <a:r>
              <a:rPr lang="en-US" altLang="ko-KR" sz="1500" b="1" dirty="0" err="1"/>
              <a:t>e.getKeyCode</a:t>
            </a:r>
            <a:r>
              <a:rPr lang="en-US" altLang="ko-KR" sz="1500" b="1" dirty="0"/>
              <a:t>() == KeyEvent.VK_F5</a:t>
            </a:r>
            <a:r>
              <a:rPr lang="en-US" altLang="ko-KR" sz="1500" dirty="0"/>
              <a:t>)</a:t>
            </a:r>
          </a:p>
          <a:p>
            <a:pPr defTabSz="180000"/>
            <a:r>
              <a:rPr lang="en-US" altLang="ko-KR" sz="1500" dirty="0"/>
              <a:t>		</a:t>
            </a:r>
            <a:r>
              <a:rPr lang="en-US" altLang="ko-KR" sz="1500" dirty="0" err="1"/>
              <a:t>System.exit</a:t>
            </a:r>
            <a:r>
              <a:rPr lang="en-US" altLang="ko-KR" sz="1500" dirty="0"/>
              <a:t>(0); </a:t>
            </a:r>
          </a:p>
          <a:p>
            <a:pPr defTabSz="180000"/>
            <a:r>
              <a:rPr lang="en-US" altLang="ko-KR" sz="1500" dirty="0"/>
              <a:t>}</a:t>
            </a:r>
            <a:endParaRPr lang="ko-KR" altLang="en-US" sz="1500" dirty="0"/>
          </a:p>
        </p:txBody>
      </p:sp>
      <p:sp>
        <p:nvSpPr>
          <p:cNvPr id="6" name="직사각형 9">
            <a:extLst>
              <a:ext uri="{FF2B5EF4-FFF2-40B4-BE49-F238E27FC236}">
                <a16:creationId xmlns="" xmlns:a16="http://schemas.microsoft.com/office/drawing/2014/main" id="{0F9B9968-C6F4-564C-B553-12CEE12423AB}"/>
              </a:ext>
            </a:extLst>
          </p:cNvPr>
          <p:cNvSpPr/>
          <p:nvPr/>
        </p:nvSpPr>
        <p:spPr>
          <a:xfrm>
            <a:off x="9461423" y="2796428"/>
            <a:ext cx="2517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키가 누르면 프로그램 종료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10">
            <a:extLst>
              <a:ext uri="{FF2B5EF4-FFF2-40B4-BE49-F238E27FC236}">
                <a16:creationId xmlns="" xmlns:a16="http://schemas.microsoft.com/office/drawing/2014/main" id="{2B5DC437-60F6-4040-99E7-E6F431D107CB}"/>
              </a:ext>
            </a:extLst>
          </p:cNvPr>
          <p:cNvSpPr/>
          <p:nvPr/>
        </p:nvSpPr>
        <p:spPr>
          <a:xfrm>
            <a:off x="9450054" y="4906005"/>
            <a:ext cx="2598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F5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누르면 프로그램 종료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46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ko-KR" altLang="en-US" sz="5400" dirty="0"/>
              <a:t>가상 키</a:t>
            </a:r>
            <a:r>
              <a:rPr lang="en-US" altLang="ko-KR" sz="5400" dirty="0"/>
              <a:t>(Virtual </a:t>
            </a:r>
            <a:r>
              <a:rPr lang="en-US" altLang="ko-KR" sz="6000" dirty="0"/>
              <a:t>Key)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75892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키는 </a:t>
            </a:r>
            <a:r>
              <a:rPr lang="en-US" altLang="ko-KR" dirty="0" err="1"/>
              <a:t>KeyEvent</a:t>
            </a:r>
            <a:r>
              <a:rPr lang="en-US" altLang="ko-KR" dirty="0"/>
              <a:t> </a:t>
            </a:r>
            <a:r>
              <a:rPr lang="ko-KR" altLang="en-US" dirty="0"/>
              <a:t>클래스에 상수로 선언</a:t>
            </a:r>
            <a:endParaRPr lang="en-US" altLang="ko-KR" dirty="0"/>
          </a:p>
          <a:p>
            <a:r>
              <a:rPr lang="ko-KR" altLang="en-US" dirty="0"/>
              <a:t>가상 키의 일부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C24C4B5-D31C-D842-A787-7502FD2E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70" y="2278965"/>
            <a:ext cx="8541291" cy="42784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992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/>
          <a:lstStyle/>
          <a:p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 </a:t>
            </a:r>
            <a:r>
              <a:rPr lang="ko-KR" altLang="en-US" dirty="0"/>
              <a:t>입력된 문자 키 </a:t>
            </a:r>
            <a:r>
              <a:rPr lang="ko-KR" altLang="en-US" dirty="0" smtClean="0"/>
              <a:t>판별 </a:t>
            </a:r>
            <a:r>
              <a:rPr lang="en-US" altLang="ko-KR" dirty="0" smtClean="0"/>
              <a:t>(09_04_00)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컨텐트팬에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&lt;Enter&gt;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입력할 때마다 배경색을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바꾸고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'q'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키를 입력하면 프로그램을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종료시켜라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8">
            <a:extLst>
              <a:ext uri="{FF2B5EF4-FFF2-40B4-BE49-F238E27FC236}">
                <a16:creationId xmlns="" xmlns:a16="http://schemas.microsoft.com/office/drawing/2014/main" id="{FDCCAC4B-7E94-0245-8947-739997010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45" y="2417535"/>
            <a:ext cx="2258845" cy="1366193"/>
          </a:xfrm>
          <a:prstGeom prst="rect">
            <a:avLst/>
          </a:prstGeom>
        </p:spPr>
      </p:pic>
      <p:sp>
        <p:nvSpPr>
          <p:cNvPr id="5" name="모서리가 둥근 사각형 설명선 19">
            <a:extLst>
              <a:ext uri="{FF2B5EF4-FFF2-40B4-BE49-F238E27FC236}">
                <a16:creationId xmlns="" xmlns:a16="http://schemas.microsoft.com/office/drawing/2014/main" id="{92D39392-1B66-6D46-BA21-DB873CBA4388}"/>
              </a:ext>
            </a:extLst>
          </p:cNvPr>
          <p:cNvSpPr/>
          <p:nvPr/>
        </p:nvSpPr>
        <p:spPr>
          <a:xfrm>
            <a:off x="8207049" y="3850766"/>
            <a:ext cx="1399982" cy="459700"/>
          </a:xfrm>
          <a:prstGeom prst="wedgeRoundRectCallout">
            <a:avLst>
              <a:gd name="adj1" fmla="val -57056"/>
              <a:gd name="adj2" fmla="val -10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'q'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입력하면 프로그램 종료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5E99ADF-2B87-8846-BB5E-C7DAA8B9258A}"/>
              </a:ext>
            </a:extLst>
          </p:cNvPr>
          <p:cNvSpPr txBox="1"/>
          <p:nvPr/>
        </p:nvSpPr>
        <p:spPr>
          <a:xfrm>
            <a:off x="2149434" y="4684816"/>
            <a:ext cx="8226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컨텐트팬에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키 </a:t>
            </a:r>
            <a:r>
              <a:rPr lang="ko-KR" altLang="en-US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리스너를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달고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포커스를 주어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키 입력을 받도록 해야 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색은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new Color(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r,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g, </a:t>
            </a:r>
            <a:r>
              <a:rPr lang="en-US" altLang="ko-KR" sz="1600" dirty="0" err="1">
                <a:latin typeface="고려대학교M" panose="02020603020101020101" pitchFamily="18" charset="-127"/>
                <a:ea typeface="고려대학교M" panose="02020603020101020101" pitchFamily="18" charset="-127"/>
              </a:rPr>
              <a:t>int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b)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로 생성한다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 </a:t>
            </a:r>
          </a:p>
          <a:p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     r(red), g(green), b(blue)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는 색의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3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요소로서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0~255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사이의 값이다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</p:txBody>
      </p:sp>
      <p:pic>
        <p:nvPicPr>
          <p:cNvPr id="7" name="그림 5">
            <a:extLst>
              <a:ext uri="{FF2B5EF4-FFF2-40B4-BE49-F238E27FC236}">
                <a16:creationId xmlns="" xmlns:a16="http://schemas.microsoft.com/office/drawing/2014/main" id="{F48AEA00-4C2B-2D46-BB51-6CD8122C4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14" y="2417535"/>
            <a:ext cx="2258845" cy="1366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7E225C2-0693-BB4B-BFC6-EFC827739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062" y="2410693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2921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/>
              <a:t>활용 </a:t>
            </a:r>
            <a:r>
              <a:rPr lang="en-US" altLang="ko-KR" dirty="0"/>
              <a:t>–</a:t>
            </a:r>
            <a:br>
              <a:rPr lang="en-US" altLang="ko-KR" dirty="0"/>
            </a:br>
            <a:r>
              <a:rPr lang="ko-KR" altLang="en-US" dirty="0"/>
              <a:t>상</a:t>
            </a:r>
            <a:r>
              <a:rPr lang="en-US" altLang="ko-KR" dirty="0"/>
              <a:t>, </a:t>
            </a:r>
            <a:r>
              <a:rPr lang="ko-KR" altLang="en-US" dirty="0"/>
              <a:t>하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r>
              <a:rPr lang="en-US" altLang="ko-KR" dirty="0"/>
              <a:t> </a:t>
            </a:r>
            <a:r>
              <a:rPr lang="ko-KR" altLang="en-US" dirty="0"/>
              <a:t>키로 문자열 </a:t>
            </a:r>
            <a:r>
              <a:rPr lang="ko-KR" altLang="en-US" dirty="0" smtClean="0"/>
              <a:t>움직이기 </a:t>
            </a:r>
            <a:r>
              <a:rPr lang="en-US" altLang="ko-KR" dirty="0" smtClean="0"/>
              <a:t>(09_04_02)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3"/>
            <a:ext cx="10427960" cy="653142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키를 입력하면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다음 그림과 같이 </a:t>
            </a:r>
            <a:r>
              <a:rPr lang="en-US" altLang="ko-KR" dirty="0">
                <a:solidFill>
                  <a:schemeClr val="tx1"/>
                </a:solidFill>
              </a:rPr>
              <a:t>"HELLO" </a:t>
            </a:r>
            <a:r>
              <a:rPr lang="ko-KR" altLang="en-US" dirty="0">
                <a:solidFill>
                  <a:schemeClr val="tx1"/>
                </a:solidFill>
              </a:rPr>
              <a:t>문자열이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 err="1">
                <a:solidFill>
                  <a:schemeClr val="tx1"/>
                </a:solidFill>
              </a:rPr>
              <a:t>픽셀씩</a:t>
            </a:r>
            <a:r>
              <a:rPr lang="ko-KR" altLang="en-US" dirty="0">
                <a:solidFill>
                  <a:schemeClr val="tx1"/>
                </a:solidFill>
              </a:rPr>
              <a:t> 이동하는 프로그램을 작성하라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="" xmlns:a16="http://schemas.microsoft.com/office/drawing/2014/main" id="{D40BF9D4-EA68-7C4E-BE4E-986A35875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51" y="2410693"/>
            <a:ext cx="2090112" cy="1845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ACA026C-18AC-0D44-80AE-D5131644986E}"/>
              </a:ext>
            </a:extLst>
          </p:cNvPr>
          <p:cNvSpPr txBox="1"/>
          <p:nvPr/>
        </p:nvSpPr>
        <p:spPr>
          <a:xfrm>
            <a:off x="2116385" y="5337957"/>
            <a:ext cx="7444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 키를 움직이면 한 번에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10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픽셀씩 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 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텍스트는 상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</a:t>
            </a:r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우로 이동한다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  <a:p>
            <a:r>
              <a:rPr lang="ko-KR" altLang="en-US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이 텍스트는 프레임의 영역을 벗어나서 움직일 수 있다</a:t>
            </a:r>
            <a:r>
              <a:rPr lang="en-US" altLang="ko-KR" sz="16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.</a:t>
            </a:r>
          </a:p>
        </p:txBody>
      </p:sp>
      <p:cxnSp>
        <p:nvCxnSpPr>
          <p:cNvPr id="6" name="직선 연결선 9">
            <a:extLst>
              <a:ext uri="{FF2B5EF4-FFF2-40B4-BE49-F238E27FC236}">
                <a16:creationId xmlns="" xmlns:a16="http://schemas.microsoft.com/office/drawing/2014/main" id="{2ECC08E4-06BC-6842-809A-B0D3C6647B5E}"/>
              </a:ext>
            </a:extLst>
          </p:cNvPr>
          <p:cNvCxnSpPr/>
          <p:nvPr/>
        </p:nvCxnSpPr>
        <p:spPr>
          <a:xfrm>
            <a:off x="3493008" y="3206479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0">
            <a:extLst>
              <a:ext uri="{FF2B5EF4-FFF2-40B4-BE49-F238E27FC236}">
                <a16:creationId xmlns="" xmlns:a16="http://schemas.microsoft.com/office/drawing/2014/main" id="{3E52A292-6DD8-5447-8E5F-DBD8DE7CDC6F}"/>
              </a:ext>
            </a:extLst>
          </p:cNvPr>
          <p:cNvCxnSpPr/>
          <p:nvPr/>
        </p:nvCxnSpPr>
        <p:spPr>
          <a:xfrm rot="5400000">
            <a:off x="3492214" y="3135041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C5A5A5E-8EF3-9247-AD79-BDFDD6BA7952}"/>
              </a:ext>
            </a:extLst>
          </p:cNvPr>
          <p:cNvSpPr txBox="1"/>
          <p:nvPr/>
        </p:nvSpPr>
        <p:spPr>
          <a:xfrm>
            <a:off x="3350132" y="2992165"/>
            <a:ext cx="5661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(50,50)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3534104-95AC-8F49-9442-60B136DC6A5F}"/>
              </a:ext>
            </a:extLst>
          </p:cNvPr>
          <p:cNvSpPr txBox="1"/>
          <p:nvPr/>
        </p:nvSpPr>
        <p:spPr>
          <a:xfrm>
            <a:off x="3716913" y="439235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초기 상태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64C594F-DAC1-244A-87FB-1641CFAC138C}"/>
              </a:ext>
            </a:extLst>
          </p:cNvPr>
          <p:cNvSpPr txBox="1"/>
          <p:nvPr/>
        </p:nvSpPr>
        <p:spPr>
          <a:xfrm>
            <a:off x="6296190" y="4392352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상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하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좌</a:t>
            </a:r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, 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우 키를 여러 번 입력하여</a:t>
            </a:r>
          </a:p>
          <a:p>
            <a:r>
              <a:rPr lang="en-US" altLang="ko-KR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"HELLO"</a:t>
            </a:r>
            <a:r>
              <a:rPr lang="ko-KR" altLang="en-US" sz="1200" dirty="0">
                <a:latin typeface="고려대학교M" panose="02020603020101020101" pitchFamily="18" charset="-127"/>
                <a:ea typeface="고려대학교M" panose="02020603020101020101" pitchFamily="18" charset="-127"/>
              </a:rPr>
              <a:t>를 움직인 상태</a:t>
            </a:r>
            <a:endParaRPr lang="en-US" altLang="ko-KR" sz="1200" dirty="0">
              <a:latin typeface="고려대학교M" panose="02020603020101020101" pitchFamily="18" charset="-127"/>
              <a:ea typeface="고려대학교M" panose="02020603020101020101" pitchFamily="18" charset="-127"/>
            </a:endParaRPr>
          </a:p>
        </p:txBody>
      </p:sp>
      <p:pic>
        <p:nvPicPr>
          <p:cNvPr id="11" name="그림 7">
            <a:extLst>
              <a:ext uri="{FF2B5EF4-FFF2-40B4-BE49-F238E27FC236}">
                <a16:creationId xmlns="" xmlns:a16="http://schemas.microsoft.com/office/drawing/2014/main" id="{6678E7E9-7BC6-CB4C-AAA5-306FC9FD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98" y="2426970"/>
            <a:ext cx="2090112" cy="18451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 smtClean="0"/>
              <a:t>getactioncommand</a:t>
            </a:r>
            <a:endParaRPr lang="en-US" sz="5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4" y="1968843"/>
            <a:ext cx="12389707" cy="5416377"/>
          </a:xfrm>
        </p:spPr>
        <p:txBody>
          <a:bodyPr>
            <a:normAutofit/>
          </a:bodyPr>
          <a:lstStyle/>
          <a:p>
            <a:r>
              <a:rPr lang="en-US" altLang="ko-KR" sz="4400" dirty="0" smtClean="0"/>
              <a:t>public String </a:t>
            </a:r>
            <a:r>
              <a:rPr lang="en-US" sz="4400" dirty="0" err="1" smtClean="0"/>
              <a:t>getActionCommand</a:t>
            </a:r>
            <a:r>
              <a:rPr lang="en-US" altLang="ko-KR" sz="4400" dirty="0" smtClean="0"/>
              <a:t> ();</a:t>
            </a:r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이벤트소스에 대한 정보를 문자열로 반환하는 </a:t>
            </a:r>
            <a:r>
              <a:rPr lang="ko-KR" altLang="en-US" sz="3600" dirty="0" err="1" smtClean="0"/>
              <a:t>매소드</a:t>
            </a:r>
            <a:endParaRPr lang="en-US" altLang="ko-KR" sz="3600" dirty="0" smtClean="0"/>
          </a:p>
          <a:p>
            <a:r>
              <a:rPr lang="en-US" altLang="ko-KR" sz="3600" dirty="0" smtClean="0"/>
              <a:t>// </a:t>
            </a:r>
            <a:r>
              <a:rPr lang="ko-KR" altLang="en-US" sz="3600" dirty="0" smtClean="0"/>
              <a:t>버튼의 경우 버튼의 이름을 반환한다</a:t>
            </a:r>
            <a:r>
              <a:rPr lang="en-US" altLang="ko-KR" sz="3600" dirty="0" smtClean="0"/>
              <a:t>.</a:t>
            </a:r>
          </a:p>
          <a:p>
            <a:pPr>
              <a:buNone/>
            </a:pPr>
            <a:endParaRPr lang="ko-KR" altLang="en-US" sz="4400" dirty="0" smtClean="0"/>
          </a:p>
          <a:p>
            <a:endParaRPr lang="en-US" altLang="ko-KR" sz="4400" dirty="0" smtClean="0"/>
          </a:p>
          <a:p>
            <a:endParaRPr lang="en-US" altLang="ko-KR" sz="2800" dirty="0" smtClean="0"/>
          </a:p>
          <a:p>
            <a:endParaRPr lang="ko-KR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1188720"/>
          </a:xfrm>
        </p:spPr>
        <p:txBody>
          <a:bodyPr>
            <a:normAutofit/>
          </a:bodyPr>
          <a:lstStyle/>
          <a:p>
            <a:r>
              <a:rPr lang="en-US" altLang="ko-KR" sz="5400" dirty="0" smtClean="0"/>
              <a:t>AWT &amp; Swing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995055"/>
            <a:ext cx="10427960" cy="4339331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ko-KR" sz="2600" dirty="0"/>
              <a:t>AWT(Abstract Windowing Toolkit)</a:t>
            </a:r>
          </a:p>
          <a:p>
            <a:pPr lvl="2"/>
            <a:r>
              <a:rPr lang="ko-KR" altLang="en-US" sz="2600" dirty="0" smtClean="0"/>
              <a:t>운영체제를 사용하는 </a:t>
            </a:r>
            <a:r>
              <a:rPr lang="en-US" altLang="ko-KR" sz="2600" dirty="0" smtClean="0"/>
              <a:t>GUI </a:t>
            </a:r>
            <a:r>
              <a:rPr lang="ko-KR" altLang="en-US" sz="2600" dirty="0" smtClean="0"/>
              <a:t>패키지</a:t>
            </a:r>
            <a:endParaRPr lang="en-US" altLang="ko-KR" sz="2600" dirty="0"/>
          </a:p>
          <a:p>
            <a:pPr lvl="2"/>
            <a:r>
              <a:rPr lang="ko-KR" altLang="en-US" sz="2600" dirty="0" smtClean="0"/>
              <a:t>운영체제의 자원을 많이 소모하고 부담을 줌 </a:t>
            </a:r>
            <a:endParaRPr lang="en-US" altLang="ko-KR" sz="2600" dirty="0" smtClean="0"/>
          </a:p>
          <a:p>
            <a:pPr lvl="2"/>
            <a:r>
              <a:rPr lang="ko-KR" altLang="en-US" sz="2600" dirty="0" smtClean="0"/>
              <a:t>운영체제가 직접 그리기 때문에 속도는 빠름</a:t>
            </a:r>
            <a:endParaRPr lang="en-US" altLang="ko-KR" sz="2600" dirty="0" smtClean="0"/>
          </a:p>
          <a:p>
            <a:pPr lvl="1"/>
            <a:r>
              <a:rPr lang="en-US" altLang="ko-KR" sz="2600" dirty="0" smtClean="0"/>
              <a:t>Swing </a:t>
            </a:r>
            <a:r>
              <a:rPr lang="ko-KR" altLang="en-US" sz="2600" dirty="0" smtClean="0"/>
              <a:t>패키지</a:t>
            </a:r>
            <a:endParaRPr lang="en-US" altLang="ko-KR" sz="2600" dirty="0" smtClean="0"/>
          </a:p>
          <a:p>
            <a:pPr lvl="2"/>
            <a:r>
              <a:rPr lang="ko-KR" altLang="en-US" sz="2600" dirty="0" smtClean="0"/>
              <a:t>순수 자바 언어로 구현</a:t>
            </a:r>
            <a:endParaRPr lang="en-US" altLang="ko-KR" sz="2600" dirty="0" smtClean="0"/>
          </a:p>
          <a:p>
            <a:pPr lvl="2"/>
            <a:r>
              <a:rPr lang="ko-KR" altLang="en-US" sz="2600" dirty="0" smtClean="0"/>
              <a:t>모든 </a:t>
            </a:r>
            <a:r>
              <a:rPr lang="en-US" altLang="ko-KR" sz="2600" dirty="0" smtClean="0"/>
              <a:t>AWT </a:t>
            </a:r>
            <a:r>
              <a:rPr lang="ko-KR" altLang="en-US" sz="2600" dirty="0" smtClean="0"/>
              <a:t>기능 </a:t>
            </a:r>
            <a:r>
              <a:rPr lang="en-US" altLang="ko-KR" sz="2600" dirty="0" smtClean="0"/>
              <a:t>+ </a:t>
            </a:r>
            <a:r>
              <a:rPr lang="ko-KR" altLang="en-US" sz="2600" dirty="0" smtClean="0"/>
              <a:t>추가된 풍부하고 화려한 고급 컴포넌트</a:t>
            </a:r>
            <a:endParaRPr lang="en-US" altLang="ko-KR" sz="2600" dirty="0" smtClean="0"/>
          </a:p>
          <a:p>
            <a:pPr lvl="2"/>
            <a:r>
              <a:rPr lang="en-US" altLang="ko-KR" sz="2600" dirty="0" smtClean="0"/>
              <a:t>AWT </a:t>
            </a:r>
            <a:r>
              <a:rPr lang="ko-KR" altLang="en-US" sz="2600" dirty="0" smtClean="0"/>
              <a:t>기술을 기반으로 작성된 자바 라이브러리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 따라서 </a:t>
            </a:r>
            <a:r>
              <a:rPr lang="en-US" altLang="ko-KR" sz="2600" dirty="0" smtClean="0"/>
              <a:t>AWT</a:t>
            </a:r>
            <a:r>
              <a:rPr lang="ko-KR" altLang="en-US" sz="2600" dirty="0" smtClean="0"/>
              <a:t> 패키지 필요</a:t>
            </a:r>
            <a:endParaRPr lang="en-US" altLang="ko-KR" sz="2600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158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sz="66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실습</a:t>
            </a:r>
            <a:r>
              <a:rPr lang="en-US" altLang="ko-KR" sz="66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-</a:t>
            </a:r>
            <a:r>
              <a:rPr lang="ko-KR" altLang="en-US" sz="66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계산기 제작</a:t>
            </a:r>
            <a:endParaRPr lang="en-US" sz="66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53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err="1" smtClean="0"/>
              <a:t>First_Question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5185558"/>
          </a:xfrm>
        </p:spPr>
        <p:txBody>
          <a:bodyPr>
            <a:normAutofit fontScale="77500" lnSpcReduction="20000"/>
          </a:bodyPr>
          <a:lstStyle/>
          <a:p>
            <a:r>
              <a:rPr lang="en-US" sz="8000" dirty="0" smtClean="0">
                <a:solidFill>
                  <a:schemeClr val="tx1"/>
                </a:solidFill>
              </a:rPr>
              <a:t>1. </a:t>
            </a:r>
            <a:r>
              <a:rPr lang="en-US" sz="8000" dirty="0" err="1" smtClean="0">
                <a:solidFill>
                  <a:schemeClr val="tx1"/>
                </a:solidFill>
              </a:rPr>
              <a:t>Jframe</a:t>
            </a:r>
            <a:r>
              <a:rPr lang="en-US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만들기</a:t>
            </a:r>
            <a:r>
              <a:rPr lang="en-US" altLang="ko-KR" sz="8000" dirty="0" smtClean="0">
                <a:solidFill>
                  <a:schemeClr val="tx1"/>
                </a:solidFill>
              </a:rPr>
              <a:t>-</a:t>
            </a:r>
            <a:r>
              <a:rPr lang="ko-KR" altLang="en-US" sz="8000" dirty="0" smtClean="0">
                <a:solidFill>
                  <a:schemeClr val="tx1"/>
                </a:solidFill>
              </a:rPr>
              <a:t>상속과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생성자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sz="8000" dirty="0" smtClean="0">
                <a:solidFill>
                  <a:schemeClr val="tx1"/>
                </a:solidFill>
              </a:rPr>
              <a:t>2. </a:t>
            </a:r>
            <a:r>
              <a:rPr lang="ko-KR" altLang="en-US" sz="8000" dirty="0" smtClean="0">
                <a:solidFill>
                  <a:schemeClr val="tx1"/>
                </a:solidFill>
              </a:rPr>
              <a:t>이름은 </a:t>
            </a:r>
            <a:r>
              <a:rPr lang="en-US" altLang="ko-KR" sz="8000" dirty="0" smtClean="0">
                <a:solidFill>
                  <a:schemeClr val="tx1"/>
                </a:solidFill>
              </a:rPr>
              <a:t>“Calculator”</a:t>
            </a: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3. 300x400 </a:t>
            </a:r>
            <a:r>
              <a:rPr lang="ko-KR" altLang="en-US" sz="8000" dirty="0" smtClean="0">
                <a:solidFill>
                  <a:schemeClr val="tx1"/>
                </a:solidFill>
              </a:rPr>
              <a:t>픽셀 사이즈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4. </a:t>
            </a:r>
            <a:r>
              <a:rPr lang="ko-KR" altLang="en-US" sz="8000" dirty="0" smtClean="0">
                <a:solidFill>
                  <a:schemeClr val="tx1"/>
                </a:solidFill>
              </a:rPr>
              <a:t>눈에 보이고</a:t>
            </a:r>
            <a:r>
              <a:rPr lang="en-US" altLang="ko-KR" sz="8000" dirty="0" smtClean="0">
                <a:solidFill>
                  <a:schemeClr val="tx1"/>
                </a:solidFill>
              </a:rPr>
              <a:t>, [x]</a:t>
            </a:r>
            <a:r>
              <a:rPr lang="ko-KR" altLang="en-US" sz="8000" dirty="0" smtClean="0">
                <a:solidFill>
                  <a:schemeClr val="tx1"/>
                </a:solidFill>
              </a:rPr>
              <a:t>를 누르면 완전히 종료되는 창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smtClean="0"/>
              <a:t>Q.00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2"/>
            <a:ext cx="10427960" cy="3051958"/>
          </a:xfrm>
        </p:spPr>
        <p:txBody>
          <a:bodyPr>
            <a:normAutofit fontScale="55000" lnSpcReduction="20000"/>
          </a:bodyPr>
          <a:lstStyle/>
          <a:p>
            <a:r>
              <a:rPr lang="en-US" sz="8000" dirty="0" smtClean="0">
                <a:solidFill>
                  <a:schemeClr val="tx1"/>
                </a:solidFill>
              </a:rPr>
              <a:t>1. </a:t>
            </a:r>
            <a:r>
              <a:rPr lang="en-US" sz="8000" dirty="0" err="1" smtClean="0">
                <a:solidFill>
                  <a:schemeClr val="tx1"/>
                </a:solidFill>
              </a:rPr>
              <a:t>Jpanel</a:t>
            </a:r>
            <a:r>
              <a:rPr lang="en-US" sz="8000" dirty="0" smtClean="0">
                <a:solidFill>
                  <a:schemeClr val="tx1"/>
                </a:solidFill>
              </a:rPr>
              <a:t>(p1) </a:t>
            </a:r>
            <a:r>
              <a:rPr lang="ko-KR" altLang="en-US" sz="8000" dirty="0" smtClean="0">
                <a:solidFill>
                  <a:schemeClr val="tx1"/>
                </a:solidFill>
              </a:rPr>
              <a:t>생성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sz="8000" dirty="0" smtClean="0">
                <a:solidFill>
                  <a:schemeClr val="tx1"/>
                </a:solidFill>
              </a:rPr>
              <a:t>2. </a:t>
            </a:r>
            <a:r>
              <a:rPr lang="en-US" sz="8000" dirty="0" err="1" smtClean="0">
                <a:solidFill>
                  <a:schemeClr val="tx1"/>
                </a:solidFill>
              </a:rPr>
              <a:t>Jpanel</a:t>
            </a:r>
            <a:r>
              <a:rPr lang="ko-KR" altLang="en-US" sz="8000" dirty="0" smtClean="0">
                <a:solidFill>
                  <a:schemeClr val="tx1"/>
                </a:solidFill>
              </a:rPr>
              <a:t>에 두개의 이미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만들어진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JTextField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올리기 </a:t>
            </a:r>
            <a:r>
              <a:rPr lang="en-US" altLang="ko-KR" sz="8000" dirty="0" smtClean="0">
                <a:solidFill>
                  <a:schemeClr val="tx1"/>
                </a:solidFill>
              </a:rPr>
              <a:t>(add)</a:t>
            </a: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3. </a:t>
            </a:r>
            <a:r>
              <a:rPr lang="ko-KR" altLang="en-US" sz="8000" dirty="0" smtClean="0">
                <a:solidFill>
                  <a:schemeClr val="tx1"/>
                </a:solidFill>
              </a:rPr>
              <a:t>만든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Jpanel</a:t>
            </a:r>
            <a:r>
              <a:rPr lang="ko-KR" altLang="en-US" sz="8000" dirty="0" smtClean="0">
                <a:solidFill>
                  <a:schemeClr val="tx1"/>
                </a:solidFill>
              </a:rPr>
              <a:t>을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BorderLayout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배치관리자 형식으로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Jframe</a:t>
            </a:r>
            <a:r>
              <a:rPr lang="ko-KR" altLang="en-US" sz="8000" dirty="0" smtClean="0">
                <a:solidFill>
                  <a:schemeClr val="tx1"/>
                </a:solidFill>
              </a:rPr>
              <a:t>에 올리기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그림 3" descr="00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95" y="0"/>
            <a:ext cx="2857899" cy="38581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smtClean="0"/>
              <a:t>Q.01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1"/>
            <a:ext cx="10427960" cy="4938423"/>
          </a:xfrm>
        </p:spPr>
        <p:txBody>
          <a:bodyPr>
            <a:normAutofit fontScale="47500" lnSpcReduction="20000"/>
          </a:bodyPr>
          <a:lstStyle/>
          <a:p>
            <a:r>
              <a:rPr lang="en-US" sz="8000" dirty="0" smtClean="0">
                <a:solidFill>
                  <a:schemeClr val="tx1"/>
                </a:solidFill>
              </a:rPr>
              <a:t>1. </a:t>
            </a:r>
            <a:r>
              <a:rPr lang="en-US" sz="8000" dirty="0" err="1" smtClean="0">
                <a:solidFill>
                  <a:schemeClr val="tx1"/>
                </a:solidFill>
              </a:rPr>
              <a:t>Jpanel</a:t>
            </a:r>
            <a:r>
              <a:rPr lang="en-US" sz="8000" dirty="0" smtClean="0">
                <a:solidFill>
                  <a:schemeClr val="tx1"/>
                </a:solidFill>
              </a:rPr>
              <a:t>(p2) </a:t>
            </a:r>
            <a:r>
              <a:rPr lang="ko-KR" altLang="en-US" sz="8000" dirty="0" smtClean="0">
                <a:solidFill>
                  <a:schemeClr val="tx1"/>
                </a:solidFill>
              </a:rPr>
              <a:t>생성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2. </a:t>
            </a:r>
            <a:r>
              <a:rPr lang="ko-KR" altLang="en-US" sz="8000" dirty="0" smtClean="0">
                <a:solidFill>
                  <a:schemeClr val="tx1"/>
                </a:solidFill>
              </a:rPr>
              <a:t>버튼 배열 만들기 </a:t>
            </a:r>
            <a:r>
              <a:rPr lang="en-US" altLang="ko-KR" sz="8000" dirty="0" smtClean="0">
                <a:solidFill>
                  <a:schemeClr val="tx1"/>
                </a:solidFill>
              </a:rPr>
              <a:t>(16</a:t>
            </a:r>
            <a:r>
              <a:rPr lang="ko-KR" altLang="en-US" sz="8000" dirty="0" smtClean="0">
                <a:solidFill>
                  <a:schemeClr val="tx1"/>
                </a:solidFill>
              </a:rPr>
              <a:t>개</a:t>
            </a:r>
            <a:r>
              <a:rPr lang="en-US" altLang="ko-KR" sz="8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8000" dirty="0" smtClean="0">
                <a:solidFill>
                  <a:schemeClr val="tx1"/>
                </a:solidFill>
              </a:rPr>
              <a:t>2. </a:t>
            </a:r>
            <a:r>
              <a:rPr lang="ko-KR" altLang="en-US" sz="8000" dirty="0" smtClean="0">
                <a:solidFill>
                  <a:schemeClr val="tx1"/>
                </a:solidFill>
              </a:rPr>
              <a:t>이미 주어진 배열에 대하여 </a:t>
            </a:r>
            <a:r>
              <a:rPr lang="en-US" altLang="ko-KR" sz="8000" dirty="0" smtClean="0">
                <a:solidFill>
                  <a:schemeClr val="tx1"/>
                </a:solidFill>
              </a:rPr>
              <a:t>16</a:t>
            </a:r>
            <a:r>
              <a:rPr lang="ko-KR" altLang="en-US" sz="8000" dirty="0" smtClean="0">
                <a:solidFill>
                  <a:schemeClr val="tx1"/>
                </a:solidFill>
              </a:rPr>
              <a:t>개의 버튼 만들기 </a:t>
            </a:r>
            <a:r>
              <a:rPr lang="en-US" altLang="ko-KR" sz="8000" dirty="0" smtClean="0">
                <a:solidFill>
                  <a:schemeClr val="tx1"/>
                </a:solidFill>
              </a:rPr>
              <a:t>(for</a:t>
            </a:r>
            <a:r>
              <a:rPr lang="ko-KR" altLang="en-US" sz="8000" dirty="0" smtClean="0">
                <a:solidFill>
                  <a:schemeClr val="tx1"/>
                </a:solidFill>
              </a:rPr>
              <a:t>문 사용하면 편하다</a:t>
            </a:r>
            <a:r>
              <a:rPr lang="en-US" altLang="ko-KR" sz="8000" dirty="0" smtClean="0">
                <a:solidFill>
                  <a:schemeClr val="tx1"/>
                </a:solidFill>
              </a:rPr>
              <a:t>.)</a:t>
            </a: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3. </a:t>
            </a:r>
            <a:r>
              <a:rPr lang="ko-KR" altLang="en-US" sz="8000" dirty="0" smtClean="0">
                <a:solidFill>
                  <a:schemeClr val="tx1"/>
                </a:solidFill>
              </a:rPr>
              <a:t>만든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Jpanel</a:t>
            </a:r>
            <a:r>
              <a:rPr lang="ko-KR" altLang="en-US" sz="8000" dirty="0" smtClean="0">
                <a:solidFill>
                  <a:schemeClr val="tx1"/>
                </a:solidFill>
              </a:rPr>
              <a:t>을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GridLayout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배치관리자 형식으로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Jframe</a:t>
            </a:r>
            <a:r>
              <a:rPr lang="ko-KR" altLang="en-US" sz="8000" dirty="0" smtClean="0">
                <a:solidFill>
                  <a:schemeClr val="tx1"/>
                </a:solidFill>
              </a:rPr>
              <a:t>에 올리기 </a:t>
            </a:r>
            <a:r>
              <a:rPr lang="en-US" altLang="ko-KR" sz="8000" dirty="0" smtClean="0">
                <a:solidFill>
                  <a:schemeClr val="tx1"/>
                </a:solidFill>
              </a:rPr>
              <a:t>(4X4 </a:t>
            </a:r>
            <a:r>
              <a:rPr lang="ko-KR" altLang="en-US" sz="8000" dirty="0" smtClean="0">
                <a:solidFill>
                  <a:schemeClr val="tx1"/>
                </a:solidFill>
              </a:rPr>
              <a:t>배열</a:t>
            </a:r>
            <a:r>
              <a:rPr lang="en-US" altLang="ko-KR" sz="8000" dirty="0" smtClean="0">
                <a:solidFill>
                  <a:schemeClr val="tx1"/>
                </a:solidFill>
              </a:rPr>
              <a:t>, </a:t>
            </a:r>
            <a:r>
              <a:rPr lang="ko-KR" altLang="en-US" sz="8000" dirty="0" smtClean="0">
                <a:solidFill>
                  <a:schemeClr val="tx1"/>
                </a:solidFill>
              </a:rPr>
              <a:t>행간</a:t>
            </a:r>
            <a:r>
              <a:rPr lang="en-US" altLang="ko-KR" sz="8000" dirty="0" smtClean="0">
                <a:solidFill>
                  <a:schemeClr val="tx1"/>
                </a:solidFill>
              </a:rPr>
              <a:t>,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열간</a:t>
            </a:r>
            <a:r>
              <a:rPr lang="ko-KR" altLang="en-US" sz="8000" dirty="0" smtClean="0">
                <a:solidFill>
                  <a:schemeClr val="tx1"/>
                </a:solidFill>
              </a:rPr>
              <a:t> </a:t>
            </a:r>
            <a:r>
              <a:rPr lang="en-US" altLang="ko-KR" sz="8000" dirty="0" smtClean="0">
                <a:solidFill>
                  <a:schemeClr val="tx1"/>
                </a:solidFill>
              </a:rPr>
              <a:t>10</a:t>
            </a:r>
            <a:r>
              <a:rPr lang="ko-KR" altLang="en-US" sz="8000" dirty="0" smtClean="0">
                <a:solidFill>
                  <a:schemeClr val="tx1"/>
                </a:solidFill>
              </a:rPr>
              <a:t>픽셀</a:t>
            </a:r>
            <a:r>
              <a:rPr lang="en-US" altLang="ko-KR" sz="8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4. </a:t>
            </a:r>
            <a:r>
              <a:rPr lang="en-US" sz="8000" dirty="0" err="1" smtClean="0">
                <a:solidFill>
                  <a:schemeClr val="tx1"/>
                </a:solidFill>
              </a:rPr>
              <a:t>Jpanel</a:t>
            </a:r>
            <a:r>
              <a:rPr lang="en-US" sz="8000" dirty="0" smtClean="0">
                <a:solidFill>
                  <a:schemeClr val="tx1"/>
                </a:solidFill>
              </a:rPr>
              <a:t>(p2)</a:t>
            </a:r>
            <a:r>
              <a:rPr lang="ko-KR" altLang="en-US" sz="8000" dirty="0" smtClean="0">
                <a:solidFill>
                  <a:schemeClr val="tx1"/>
                </a:solidFill>
              </a:rPr>
              <a:t>를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BorderLayout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배치관리자 형식으로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Jframe</a:t>
            </a:r>
            <a:r>
              <a:rPr lang="ko-KR" altLang="en-US" sz="8000" dirty="0" smtClean="0">
                <a:solidFill>
                  <a:schemeClr val="tx1"/>
                </a:solidFill>
              </a:rPr>
              <a:t>에 올리기 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1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44" y="1395531"/>
            <a:ext cx="2781688" cy="38200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smtClean="0"/>
              <a:t>Q.02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1"/>
            <a:ext cx="10427960" cy="4938423"/>
          </a:xfrm>
        </p:spPr>
        <p:txBody>
          <a:bodyPr>
            <a:normAutofit fontScale="55000" lnSpcReduction="20000"/>
          </a:bodyPr>
          <a:lstStyle/>
          <a:p>
            <a:r>
              <a:rPr lang="en-US" sz="8000" dirty="0" smtClean="0">
                <a:solidFill>
                  <a:schemeClr val="tx1"/>
                </a:solidFill>
              </a:rPr>
              <a:t>1. </a:t>
            </a:r>
            <a:r>
              <a:rPr lang="en-US" sz="8000" dirty="0" err="1" smtClean="0">
                <a:solidFill>
                  <a:schemeClr val="tx1"/>
                </a:solidFill>
              </a:rPr>
              <a:t>ActionListener</a:t>
            </a:r>
            <a:r>
              <a:rPr lang="ko-KR" altLang="en-US" sz="8000" dirty="0" smtClean="0">
                <a:solidFill>
                  <a:schemeClr val="tx1"/>
                </a:solidFill>
              </a:rPr>
              <a:t>를 상속받는 내부클래스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MyActionListener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생성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2.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MyActionListener</a:t>
            </a:r>
            <a:r>
              <a:rPr lang="ko-KR" altLang="en-US" sz="8000" dirty="0" smtClean="0">
                <a:solidFill>
                  <a:schemeClr val="tx1"/>
                </a:solidFill>
              </a:rPr>
              <a:t>로부터 상속받는 모든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매소드</a:t>
            </a:r>
            <a:r>
              <a:rPr lang="ko-KR" altLang="en-US" sz="8000" dirty="0" smtClean="0">
                <a:solidFill>
                  <a:schemeClr val="tx1"/>
                </a:solidFill>
              </a:rPr>
              <a:t> 구현</a:t>
            </a:r>
            <a:r>
              <a:rPr lang="en-US" altLang="ko-KR" sz="8000" dirty="0" smtClean="0">
                <a:solidFill>
                  <a:schemeClr val="tx1"/>
                </a:solidFill>
              </a:rPr>
              <a:t>(</a:t>
            </a:r>
            <a:r>
              <a:rPr lang="ko-KR" altLang="en-US" sz="8000" dirty="0" smtClean="0">
                <a:solidFill>
                  <a:schemeClr val="tx1"/>
                </a:solidFill>
              </a:rPr>
              <a:t>에러가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안날정도로만</a:t>
            </a:r>
            <a:r>
              <a:rPr lang="en-US" altLang="ko-KR" sz="8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3. </a:t>
            </a:r>
            <a:r>
              <a:rPr lang="ko-KR" altLang="en-US" sz="8000" dirty="0" smtClean="0">
                <a:solidFill>
                  <a:schemeClr val="tx1"/>
                </a:solidFill>
              </a:rPr>
              <a:t>모든 버튼들이 </a:t>
            </a:r>
            <a:r>
              <a:rPr lang="en-US" altLang="ko-KR" sz="8000" dirty="0" err="1" smtClean="0">
                <a:solidFill>
                  <a:schemeClr val="tx1"/>
                </a:solidFill>
              </a:rPr>
              <a:t>MyActionListener</a:t>
            </a:r>
            <a:r>
              <a:rPr lang="ko-KR" altLang="en-US" sz="8000" dirty="0" smtClean="0">
                <a:solidFill>
                  <a:schemeClr val="tx1"/>
                </a:solidFill>
              </a:rPr>
              <a:t>의 이벤트 소스가 되도록 구현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altLang="ko-KR" sz="80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05A07-3352-8E49-A2F3-1C3007D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20" y="523613"/>
            <a:ext cx="10427960" cy="758922"/>
          </a:xfrm>
        </p:spPr>
        <p:txBody>
          <a:bodyPr>
            <a:noAutofit/>
          </a:bodyPr>
          <a:lstStyle/>
          <a:p>
            <a:r>
              <a:rPr lang="en-US" sz="5400" dirty="0" smtClean="0"/>
              <a:t>Q.03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015CB0-5687-FD4A-9F77-CBC63DE7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20" y="1520041"/>
            <a:ext cx="10427960" cy="4938423"/>
          </a:xfrm>
        </p:spPr>
        <p:txBody>
          <a:bodyPr>
            <a:normAutofit fontScale="40000" lnSpcReduction="20000"/>
          </a:bodyPr>
          <a:lstStyle/>
          <a:p>
            <a:r>
              <a:rPr lang="en-US" sz="8000" dirty="0" smtClean="0">
                <a:solidFill>
                  <a:schemeClr val="tx1"/>
                </a:solidFill>
              </a:rPr>
              <a:t>//1</a:t>
            </a:r>
          </a:p>
          <a:p>
            <a:r>
              <a:rPr lang="en-US" sz="8000" dirty="0" smtClean="0">
                <a:solidFill>
                  <a:schemeClr val="tx1"/>
                </a:solidFill>
              </a:rPr>
              <a:t>1. String input</a:t>
            </a:r>
            <a:r>
              <a:rPr lang="ko-KR" altLang="en-US" sz="8000" dirty="0" smtClean="0">
                <a:solidFill>
                  <a:schemeClr val="tx1"/>
                </a:solidFill>
              </a:rPr>
              <a:t>을 만든다</a:t>
            </a:r>
            <a:r>
              <a:rPr lang="en-US" altLang="ko-KR" sz="8000" dirty="0" smtClean="0">
                <a:solidFill>
                  <a:schemeClr val="tx1"/>
                </a:solidFill>
              </a:rPr>
              <a:t>.</a:t>
            </a:r>
            <a:r>
              <a:rPr lang="ko-KR" altLang="en-US" sz="8000" dirty="0" smtClean="0">
                <a:solidFill>
                  <a:schemeClr val="tx1"/>
                </a:solidFill>
              </a:rPr>
              <a:t> </a:t>
            </a:r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2. </a:t>
            </a:r>
            <a:r>
              <a:rPr lang="ko-KR" altLang="en-US" sz="8000" dirty="0" smtClean="0">
                <a:solidFill>
                  <a:schemeClr val="tx1"/>
                </a:solidFill>
              </a:rPr>
              <a:t>눌린 버튼의 이름을 </a:t>
            </a:r>
            <a:r>
              <a:rPr lang="en-US" altLang="ko-KR" sz="8000" dirty="0" smtClean="0">
                <a:solidFill>
                  <a:schemeClr val="tx1"/>
                </a:solidFill>
              </a:rPr>
              <a:t>input</a:t>
            </a:r>
            <a:r>
              <a:rPr lang="ko-KR" altLang="en-US" sz="8000" dirty="0" smtClean="0">
                <a:solidFill>
                  <a:schemeClr val="tx1"/>
                </a:solidFill>
              </a:rPr>
              <a:t>에 넣어준다</a:t>
            </a:r>
            <a:r>
              <a:rPr lang="en-US" altLang="ko-KR" sz="8000" dirty="0" smtClean="0">
                <a:solidFill>
                  <a:schemeClr val="tx1"/>
                </a:solidFill>
              </a:rPr>
              <a:t>.</a:t>
            </a:r>
          </a:p>
          <a:p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//2</a:t>
            </a:r>
          </a:p>
          <a:p>
            <a:r>
              <a:rPr lang="en-US" altLang="ko-KR" sz="8000" dirty="0" err="1" smtClean="0">
                <a:solidFill>
                  <a:schemeClr val="tx1"/>
                </a:solidFill>
              </a:rPr>
              <a:t>tempInput</a:t>
            </a:r>
            <a:r>
              <a:rPr lang="ko-KR" altLang="en-US" sz="8000" dirty="0" smtClean="0">
                <a:solidFill>
                  <a:schemeClr val="tx1"/>
                </a:solidFill>
              </a:rPr>
              <a:t>이라는 </a:t>
            </a:r>
            <a:r>
              <a:rPr lang="en-US" altLang="ko-KR" sz="8000" dirty="0" smtClean="0">
                <a:solidFill>
                  <a:schemeClr val="tx1"/>
                </a:solidFill>
              </a:rPr>
              <a:t>String</a:t>
            </a:r>
            <a:r>
              <a:rPr lang="ko-KR" altLang="en-US" sz="8000" dirty="0" smtClean="0">
                <a:solidFill>
                  <a:schemeClr val="tx1"/>
                </a:solidFill>
              </a:rPr>
              <a:t>에 눌린 버튼의 이름을 이어서 넣어준다 </a:t>
            </a:r>
            <a:r>
              <a:rPr lang="en-US" altLang="ko-KR" sz="8000" dirty="0" smtClean="0">
                <a:solidFill>
                  <a:schemeClr val="tx1"/>
                </a:solidFill>
              </a:rPr>
              <a:t>(+=</a:t>
            </a:r>
            <a:r>
              <a:rPr lang="ko-KR" altLang="en-US" sz="8000" dirty="0" smtClean="0">
                <a:solidFill>
                  <a:schemeClr val="tx1"/>
                </a:solidFill>
              </a:rPr>
              <a:t>연산자를</a:t>
            </a:r>
            <a:r>
              <a:rPr lang="en-US" altLang="ko-KR" sz="8000" dirty="0" smtClean="0">
                <a:solidFill>
                  <a:schemeClr val="tx1"/>
                </a:solidFill>
              </a:rPr>
              <a:t> </a:t>
            </a:r>
            <a:r>
              <a:rPr lang="ko-KR" altLang="en-US" sz="8000" dirty="0" smtClean="0">
                <a:solidFill>
                  <a:schemeClr val="tx1"/>
                </a:solidFill>
              </a:rPr>
              <a:t>사용하면 편하다</a:t>
            </a:r>
            <a:r>
              <a:rPr lang="en-US" altLang="ko-KR" sz="80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sz="8000" dirty="0" smtClean="0">
              <a:solidFill>
                <a:schemeClr val="tx1"/>
              </a:solidFill>
            </a:endParaRPr>
          </a:p>
          <a:p>
            <a:r>
              <a:rPr lang="en-US" altLang="ko-KR" sz="8000" dirty="0" smtClean="0">
                <a:solidFill>
                  <a:schemeClr val="tx1"/>
                </a:solidFill>
              </a:rPr>
              <a:t>//</a:t>
            </a:r>
            <a:r>
              <a:rPr lang="ko-KR" altLang="en-US" sz="8000" dirty="0" smtClean="0">
                <a:solidFill>
                  <a:schemeClr val="tx1"/>
                </a:solidFill>
              </a:rPr>
              <a:t>힌트</a:t>
            </a:r>
            <a:r>
              <a:rPr lang="en-US" altLang="ko-KR" sz="8000" dirty="0" smtClean="0">
                <a:solidFill>
                  <a:schemeClr val="tx1"/>
                </a:solidFill>
              </a:rPr>
              <a:t>! </a:t>
            </a:r>
            <a:r>
              <a:rPr lang="ko-KR" altLang="en-US" sz="8000" dirty="0" smtClean="0">
                <a:solidFill>
                  <a:schemeClr val="tx1"/>
                </a:solidFill>
              </a:rPr>
              <a:t>여기서 사용되는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메소드는</a:t>
            </a:r>
            <a:r>
              <a:rPr lang="ko-KR" altLang="en-US" sz="8000" dirty="0" smtClean="0">
                <a:solidFill>
                  <a:schemeClr val="tx1"/>
                </a:solidFill>
              </a:rPr>
              <a:t> 같은 </a:t>
            </a:r>
            <a:r>
              <a:rPr lang="ko-KR" altLang="en-US" sz="8000" dirty="0" err="1" smtClean="0">
                <a:solidFill>
                  <a:schemeClr val="tx1"/>
                </a:solidFill>
              </a:rPr>
              <a:t>매소드이다</a:t>
            </a:r>
            <a:r>
              <a:rPr lang="en-US" altLang="ko-KR" sz="80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67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F562AB-35C0-E148-AE8B-C0A45EF1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sz="6600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감사합니다</a:t>
            </a:r>
            <a:endParaRPr lang="en-US" sz="6600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53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82534" y="144053"/>
            <a:ext cx="9586129" cy="679450"/>
          </a:xfr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GUI </a:t>
            </a:r>
            <a:r>
              <a:rPr lang="ko-KR" altLang="en-US" sz="2400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 계층 구조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1702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2059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202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774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845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488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345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8060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702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5559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845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060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559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060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203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845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060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9203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845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2345126" y="1763696"/>
            <a:ext cx="2714644" cy="1071570"/>
            <a:chOff x="785786" y="2071678"/>
            <a:chExt cx="2714644" cy="1071570"/>
          </a:xfrm>
        </p:grpSpPr>
        <p:sp>
          <p:nvSpPr>
            <p:cNvPr id="132" name="직사각형 131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41" name="Shape 36"/>
          <p:cNvCxnSpPr>
            <a:stCxn id="115" idx="0"/>
            <a:endCxn id="109" idx="2"/>
          </p:cNvCxnSpPr>
          <p:nvPr/>
        </p:nvCxnSpPr>
        <p:spPr>
          <a:xfrm rot="5400000" flipH="1" flipV="1">
            <a:off x="4059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114" idx="0"/>
            <a:endCxn id="109" idx="2"/>
          </p:cNvCxnSpPr>
          <p:nvPr/>
        </p:nvCxnSpPr>
        <p:spPr>
          <a:xfrm rot="5400000" flipH="1" flipV="1">
            <a:off x="4631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hape 41"/>
          <p:cNvCxnSpPr>
            <a:stCxn id="118" idx="0"/>
            <a:endCxn id="109" idx="2"/>
          </p:cNvCxnSpPr>
          <p:nvPr/>
        </p:nvCxnSpPr>
        <p:spPr>
          <a:xfrm rot="5400000" flipH="1" flipV="1">
            <a:off x="5238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110" idx="0"/>
            <a:endCxn id="109" idx="2"/>
          </p:cNvCxnSpPr>
          <p:nvPr/>
        </p:nvCxnSpPr>
        <p:spPr>
          <a:xfrm rot="16200000" flipV="1">
            <a:off x="5774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12" idx="0"/>
            <a:endCxn id="109" idx="2"/>
          </p:cNvCxnSpPr>
          <p:nvPr/>
        </p:nvCxnSpPr>
        <p:spPr>
          <a:xfrm rot="16200000" flipV="1">
            <a:off x="6309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stCxn id="117" idx="0"/>
            <a:endCxn id="109" idx="2"/>
          </p:cNvCxnSpPr>
          <p:nvPr/>
        </p:nvCxnSpPr>
        <p:spPr>
          <a:xfrm rot="16200000" flipV="1">
            <a:off x="6917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endCxn id="118" idx="2"/>
          </p:cNvCxnSpPr>
          <p:nvPr/>
        </p:nvCxnSpPr>
        <p:spPr>
          <a:xfrm rot="5400000" flipH="1" flipV="1">
            <a:off x="4273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120" idx="0"/>
            <a:endCxn id="118" idx="2"/>
          </p:cNvCxnSpPr>
          <p:nvPr/>
        </p:nvCxnSpPr>
        <p:spPr>
          <a:xfrm rot="16200000" flipV="1">
            <a:off x="5416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>
            <a:stCxn id="124" idx="0"/>
            <a:endCxn id="120" idx="2"/>
          </p:cNvCxnSpPr>
          <p:nvPr/>
        </p:nvCxnSpPr>
        <p:spPr>
          <a:xfrm rot="5400000" flipH="1" flipV="1">
            <a:off x="5416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>
            <a:stCxn id="121" idx="0"/>
            <a:endCxn id="120" idx="2"/>
          </p:cNvCxnSpPr>
          <p:nvPr/>
        </p:nvCxnSpPr>
        <p:spPr>
          <a:xfrm rot="16200000" flipV="1">
            <a:off x="6524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23" idx="0"/>
            <a:endCxn id="120" idx="2"/>
          </p:cNvCxnSpPr>
          <p:nvPr/>
        </p:nvCxnSpPr>
        <p:spPr>
          <a:xfrm rot="16200000" flipV="1">
            <a:off x="7131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>
            <a:stCxn id="127" idx="0"/>
            <a:endCxn id="121" idx="2"/>
          </p:cNvCxnSpPr>
          <p:nvPr/>
        </p:nvCxnSpPr>
        <p:spPr>
          <a:xfrm rot="5400000" flipH="1" flipV="1">
            <a:off x="7202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stCxn id="130" idx="0"/>
            <a:endCxn id="127" idx="2"/>
          </p:cNvCxnSpPr>
          <p:nvPr/>
        </p:nvCxnSpPr>
        <p:spPr>
          <a:xfrm rot="5400000" flipH="1" flipV="1">
            <a:off x="7167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28" idx="0"/>
            <a:endCxn id="125" idx="2"/>
          </p:cNvCxnSpPr>
          <p:nvPr/>
        </p:nvCxnSpPr>
        <p:spPr>
          <a:xfrm rot="5400000" flipH="1" flipV="1">
            <a:off x="8381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29" idx="0"/>
            <a:endCxn id="126" idx="2"/>
          </p:cNvCxnSpPr>
          <p:nvPr/>
        </p:nvCxnSpPr>
        <p:spPr>
          <a:xfrm rot="5400000" flipH="1" flipV="1">
            <a:off x="9524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126" idx="0"/>
            <a:endCxn id="123" idx="2"/>
          </p:cNvCxnSpPr>
          <p:nvPr/>
        </p:nvCxnSpPr>
        <p:spPr>
          <a:xfrm rot="16200000" flipV="1">
            <a:off x="8988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>
            <a:stCxn id="125" idx="0"/>
            <a:endCxn id="123" idx="2"/>
          </p:cNvCxnSpPr>
          <p:nvPr/>
        </p:nvCxnSpPr>
        <p:spPr>
          <a:xfrm rot="5400000" flipH="1" flipV="1">
            <a:off x="8417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6345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8560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631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6559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7488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7631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8488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9417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6488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04" name="꺾인 연결선 203"/>
          <p:cNvCxnSpPr>
            <a:stCxn id="195" idx="0"/>
            <a:endCxn id="191" idx="2"/>
          </p:cNvCxnSpPr>
          <p:nvPr/>
        </p:nvCxnSpPr>
        <p:spPr>
          <a:xfrm rot="5400000" flipH="1" flipV="1">
            <a:off x="6363513" y="3746102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 205"/>
          <p:cNvCxnSpPr>
            <a:stCxn id="197" idx="0"/>
            <a:endCxn id="191" idx="2"/>
          </p:cNvCxnSpPr>
          <p:nvPr/>
        </p:nvCxnSpPr>
        <p:spPr>
          <a:xfrm rot="16200000" flipV="1">
            <a:off x="7292208" y="3710382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203" idx="0"/>
            <a:endCxn id="196" idx="2"/>
          </p:cNvCxnSpPr>
          <p:nvPr/>
        </p:nvCxnSpPr>
        <p:spPr>
          <a:xfrm rot="5400000" flipH="1" flipV="1">
            <a:off x="6881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199" idx="0"/>
            <a:endCxn id="193" idx="2"/>
          </p:cNvCxnSpPr>
          <p:nvPr/>
        </p:nvCxnSpPr>
        <p:spPr>
          <a:xfrm rot="5400000" flipH="1" flipV="1">
            <a:off x="8149463" y="3924697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 208"/>
          <p:cNvCxnSpPr>
            <a:stCxn id="201" idx="0"/>
            <a:endCxn id="193" idx="2"/>
          </p:cNvCxnSpPr>
          <p:nvPr/>
        </p:nvCxnSpPr>
        <p:spPr>
          <a:xfrm rot="5400000" flipH="1" flipV="1">
            <a:off x="8595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202" idx="0"/>
            <a:endCxn id="193" idx="2"/>
          </p:cNvCxnSpPr>
          <p:nvPr/>
        </p:nvCxnSpPr>
        <p:spPr>
          <a:xfrm rot="16200000" flipV="1">
            <a:off x="9078158" y="4031853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/>
          <p:cNvCxnSpPr>
            <a:stCxn id="196" idx="0"/>
            <a:endCxn id="191" idx="2"/>
          </p:cNvCxnSpPr>
          <p:nvPr/>
        </p:nvCxnSpPr>
        <p:spPr>
          <a:xfrm flipH="1" flipV="1">
            <a:off x="6952878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/>
          <p:cNvSpPr/>
          <p:nvPr/>
        </p:nvSpPr>
        <p:spPr>
          <a:xfrm>
            <a:off x="6917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7202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7917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5" name="꺾인 연결선 214"/>
          <p:cNvCxnSpPr>
            <a:stCxn id="212" idx="0"/>
            <a:endCxn id="199" idx="2"/>
          </p:cNvCxnSpPr>
          <p:nvPr/>
        </p:nvCxnSpPr>
        <p:spPr>
          <a:xfrm rot="5400000" flipH="1" flipV="1">
            <a:off x="7595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/>
          <p:cNvSpPr/>
          <p:nvPr/>
        </p:nvSpPr>
        <p:spPr>
          <a:xfrm>
            <a:off x="8988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9417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8" name="꺾인 연결선 217"/>
          <p:cNvCxnSpPr>
            <a:stCxn id="216" idx="0"/>
            <a:endCxn id="202" idx="2"/>
          </p:cNvCxnSpPr>
          <p:nvPr/>
        </p:nvCxnSpPr>
        <p:spPr>
          <a:xfrm rot="5400000" flipH="1" flipV="1">
            <a:off x="9560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217" idx="0"/>
            <a:endCxn id="202" idx="2"/>
          </p:cNvCxnSpPr>
          <p:nvPr/>
        </p:nvCxnSpPr>
        <p:spPr>
          <a:xfrm rot="5400000" flipH="1" flipV="1">
            <a:off x="9631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그룹 219"/>
          <p:cNvGrpSpPr/>
          <p:nvPr/>
        </p:nvGrpSpPr>
        <p:grpSpPr>
          <a:xfrm>
            <a:off x="1845060" y="3692522"/>
            <a:ext cx="3714776" cy="2714644"/>
            <a:chOff x="285720" y="4000504"/>
            <a:chExt cx="3714776" cy="2714644"/>
          </a:xfrm>
        </p:grpSpPr>
        <p:sp>
          <p:nvSpPr>
            <p:cNvPr id="221" name="직사각형 220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252" name="꺾인 연결선 251"/>
          <p:cNvCxnSpPr>
            <a:stCxn id="221" idx="0"/>
            <a:endCxn id="124" idx="2"/>
          </p:cNvCxnSpPr>
          <p:nvPr/>
        </p:nvCxnSpPr>
        <p:spPr>
          <a:xfrm rot="5400000" flipH="1" flipV="1">
            <a:off x="4738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꺾인 연결선 252"/>
          <p:cNvCxnSpPr>
            <a:stCxn id="191" idx="0"/>
            <a:endCxn id="124" idx="2"/>
          </p:cNvCxnSpPr>
          <p:nvPr/>
        </p:nvCxnSpPr>
        <p:spPr>
          <a:xfrm rot="16200000" flipV="1">
            <a:off x="6327795" y="3138878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253"/>
          <p:cNvCxnSpPr>
            <a:stCxn id="193" idx="0"/>
            <a:endCxn id="124" idx="2"/>
          </p:cNvCxnSpPr>
          <p:nvPr/>
        </p:nvCxnSpPr>
        <p:spPr>
          <a:xfrm rot="16200000" flipV="1">
            <a:off x="7381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꺾인 연결선 254"/>
          <p:cNvCxnSpPr>
            <a:stCxn id="213" idx="0"/>
            <a:endCxn id="199" idx="2"/>
          </p:cNvCxnSpPr>
          <p:nvPr/>
        </p:nvCxnSpPr>
        <p:spPr>
          <a:xfrm rot="5400000" flipH="1" flipV="1">
            <a:off x="7667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꺾인 연결선 256"/>
          <p:cNvCxnSpPr>
            <a:stCxn id="214" idx="0"/>
            <a:endCxn id="199" idx="2"/>
          </p:cNvCxnSpPr>
          <p:nvPr/>
        </p:nvCxnSpPr>
        <p:spPr>
          <a:xfrm rot="16200000" flipV="1">
            <a:off x="7881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8994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AWT </a:t>
            </a:r>
            <a:r>
              <a:rPr lang="ko-KR" altLang="en-US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</a:t>
            </a:r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702184" y="3121018"/>
            <a:ext cx="15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려대학교B" panose="02020603020101020101" pitchFamily="18" charset="-127"/>
                <a:ea typeface="고려대학교B" panose="02020603020101020101" pitchFamily="18" charset="-127"/>
              </a:rPr>
              <a:t>Swing </a:t>
            </a:r>
            <a:r>
              <a:rPr lang="ko-KR" altLang="en-US" dirty="0" smtClean="0">
                <a:latin typeface="고려대학교B" panose="02020603020101020101" pitchFamily="18" charset="-127"/>
                <a:ea typeface="고려대학교B" panose="02020603020101020101" pitchFamily="18" charset="-127"/>
              </a:rPr>
              <a:t>패키지</a:t>
            </a:r>
            <a:endParaRPr lang="ko-KR" altLang="en-US" dirty="0">
              <a:latin typeface="고려대학교B" panose="02020603020101020101" pitchFamily="18" charset="-127"/>
              <a:ea typeface="고려대학교B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7713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{C5E1F208-3818-F348-937F-4238A2BD4FEF}tf10001120</Template>
  <TotalTime>2700</TotalTime>
  <Words>3204</Words>
  <Application>Microsoft Office PowerPoint</Application>
  <PresentationFormat>사용자 지정</PresentationFormat>
  <Paragraphs>934</Paragraphs>
  <Slides>87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8" baseType="lpstr">
      <vt:lpstr>굴림</vt:lpstr>
      <vt:lpstr>Arial</vt:lpstr>
      <vt:lpstr>고려대학교B</vt:lpstr>
      <vt:lpstr>고려대학교M</vt:lpstr>
      <vt:lpstr>Gill Sans MT</vt:lpstr>
      <vt:lpstr>휴먼매직체</vt:lpstr>
      <vt:lpstr>Arial Narrow</vt:lpstr>
      <vt:lpstr>맑은 고딕</vt:lpstr>
      <vt:lpstr>Wingdings</vt:lpstr>
      <vt:lpstr>Calibri</vt:lpstr>
      <vt:lpstr>Parcel</vt:lpstr>
      <vt:lpstr>자바 GUI 스윙 기초 &amp; 이벤트 처리</vt:lpstr>
      <vt:lpstr>8장 자바 GUI 스윙 기초</vt:lpstr>
      <vt:lpstr>학습목표</vt:lpstr>
      <vt:lpstr>CLI VS GUI ??</vt:lpstr>
      <vt:lpstr>CLI</vt:lpstr>
      <vt:lpstr>GUI</vt:lpstr>
      <vt:lpstr>GUI란 무엇인가?</vt:lpstr>
      <vt:lpstr>AWT &amp; Swing</vt:lpstr>
      <vt:lpstr>GUI 패키지 계층 구조</vt:lpstr>
      <vt:lpstr>Awt-swing 상속구조</vt:lpstr>
      <vt:lpstr>Swing 구성요소</vt:lpstr>
      <vt:lpstr>Swing 구성요소</vt:lpstr>
      <vt:lpstr>컨테이너 (container)와 컴포넌트(Component)</vt:lpstr>
      <vt:lpstr>컨테이너와 컴포넌트의 포함관계</vt:lpstr>
      <vt:lpstr>스윙 컴포넌트 예시</vt:lpstr>
      <vt:lpstr>슬라이드 16</vt:lpstr>
      <vt:lpstr>슬라이드 17</vt:lpstr>
      <vt:lpstr>슬라이드 18</vt:lpstr>
      <vt:lpstr>배치 관리자</vt:lpstr>
      <vt:lpstr>Swing 사용법 (1)-import</vt:lpstr>
      <vt:lpstr>Swing 사용 방법 (2)   최상위 컨테이너 만들기-사전지식</vt:lpstr>
      <vt:lpstr>Swing 사용 방법 (2)   최상위 컨테이너 만들기-사전지식</vt:lpstr>
      <vt:lpstr>Swing 사용 방법 (2)   최상위 컨테이너 만들기-사전지식</vt:lpstr>
      <vt:lpstr>Swing 사용 방법 (2)   최상위 컨테이너 만들기-사전지식</vt:lpstr>
      <vt:lpstr>Swing 사용 방법 (3) 프래임에 컴포넌트 붙이기</vt:lpstr>
      <vt:lpstr>Swing 사용 방법 (3) 프래임에 컴포넌트 붙이기</vt:lpstr>
      <vt:lpstr>Swing 사용 방법 (3) 프레임에 컴포넌트 붙이기</vt:lpstr>
      <vt:lpstr>Swing 사용 방법 (4) 스윙 종료 처리</vt:lpstr>
      <vt:lpstr>배치 관리자 (Layout Manager)</vt:lpstr>
      <vt:lpstr>배치 관리자 (Layout Manager)</vt:lpstr>
      <vt:lpstr>컨테이너에 새로운 배치관리자 설정</vt:lpstr>
      <vt:lpstr>FlowLayout 배치관리자</vt:lpstr>
      <vt:lpstr>FlowLayout의 생성자</vt:lpstr>
      <vt:lpstr>BorderLayout 배치관리자</vt:lpstr>
      <vt:lpstr>BorderLayout 생성자와 add() 메소드</vt:lpstr>
      <vt:lpstr>GridLayout 배치관리자</vt:lpstr>
      <vt:lpstr>GridLayout 생성자</vt:lpstr>
      <vt:lpstr>cardlayout</vt:lpstr>
      <vt:lpstr>배치관리자 없는 컨테이너</vt:lpstr>
      <vt:lpstr>컴포넌트의 절대 위치와 크기 설정</vt:lpstr>
      <vt:lpstr>컨테이너 위의 컨테이너</vt:lpstr>
      <vt:lpstr>9장 자바의 이벤트 처리</vt:lpstr>
      <vt:lpstr>학습목표</vt:lpstr>
      <vt:lpstr>이벤트 처리</vt:lpstr>
      <vt:lpstr>배치 실행(Batch Programming)</vt:lpstr>
      <vt:lpstr>이벤트 기반 프로그래밍 (Event Driven programming)</vt:lpstr>
      <vt:lpstr>스윙 응용프로그램의 이벤트의 실제 예</vt:lpstr>
      <vt:lpstr>이벤트 기반 프로그래밍</vt:lpstr>
      <vt:lpstr>자바 스윙 프로그램에서 이벤트 처리 과정</vt:lpstr>
      <vt:lpstr>자바 스윙 프로그램에서 이벤트 처리 과정</vt:lpstr>
      <vt:lpstr>이벤트 객체</vt:lpstr>
      <vt:lpstr>이벤트 객체, 이벤트 소스, 발생하는 경우</vt:lpstr>
      <vt:lpstr>이벤트 객체와 이벤트 정보를 리턴하는 메소드</vt:lpstr>
      <vt:lpstr>이벤트 리스너</vt:lpstr>
      <vt:lpstr>독립 클래스 (09_00)</vt:lpstr>
      <vt:lpstr>내부 클래스</vt:lpstr>
      <vt:lpstr>내부 클래스(09_01)</vt:lpstr>
      <vt:lpstr>익명 클래스</vt:lpstr>
      <vt:lpstr>익명 클래스(09_02)</vt:lpstr>
      <vt:lpstr>이벤트 어댑터 클래스</vt:lpstr>
      <vt:lpstr>많은 양의 메소드..</vt:lpstr>
      <vt:lpstr>MouseListener대신 MouseAdapter를 사용한 예</vt:lpstr>
      <vt:lpstr>JDK에서 제공하는 어댑터 클래스</vt:lpstr>
      <vt:lpstr>마우스 이벤트</vt:lpstr>
      <vt:lpstr>마우스 이벤트-MouseListener</vt:lpstr>
      <vt:lpstr>마우스 리스너-MouseListener</vt:lpstr>
      <vt:lpstr>마우스 리스너-MouseListener</vt:lpstr>
      <vt:lpstr>마우스 리스너 MouseMotionListener</vt:lpstr>
      <vt:lpstr>마우스 이벤트 객체</vt:lpstr>
      <vt:lpstr>마우스 이벤트 처리 실행 (09_03)</vt:lpstr>
      <vt:lpstr>set</vt:lpstr>
      <vt:lpstr>Key 이벤트와 포커스</vt:lpstr>
      <vt:lpstr>KeyListener</vt:lpstr>
      <vt:lpstr>유니코드(Unicode) 키</vt:lpstr>
      <vt:lpstr>Keyevent 객체 메소드</vt:lpstr>
      <vt:lpstr>가상 키(Virtual Key)</vt:lpstr>
      <vt:lpstr>KeyListener 활용 – 입력된 문자 키 판별 (09_04_00)</vt:lpstr>
      <vt:lpstr>KeyListener 활용 – 상, 하, 좌, 우 키로 문자열 움직이기 (09_04_02)</vt:lpstr>
      <vt:lpstr>getactioncommand</vt:lpstr>
      <vt:lpstr>실습-계산기 제작</vt:lpstr>
      <vt:lpstr>First_Question</vt:lpstr>
      <vt:lpstr>Q.00</vt:lpstr>
      <vt:lpstr>Q.01</vt:lpstr>
      <vt:lpstr>슬라이드 84</vt:lpstr>
      <vt:lpstr>Q.02</vt:lpstr>
      <vt:lpstr>Q.03</vt:lpstr>
      <vt:lpstr>감사합니다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8장 자바 GUI 스윙 기초</dc:title>
  <dc:creator>Dabina Da Bin Seo</dc:creator>
  <cp:lastModifiedBy>tripleSmonoD</cp:lastModifiedBy>
  <cp:revision>90</cp:revision>
  <dcterms:created xsi:type="dcterms:W3CDTF">2018-11-12T05:57:34Z</dcterms:created>
  <dcterms:modified xsi:type="dcterms:W3CDTF">2018-11-22T17:32:27Z</dcterms:modified>
</cp:coreProperties>
</file>